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543" r:id="rId2"/>
    <p:sldId id="544" r:id="rId3"/>
    <p:sldId id="562" r:id="rId4"/>
    <p:sldId id="514" r:id="rId5"/>
    <p:sldId id="515" r:id="rId6"/>
    <p:sldId id="538" r:id="rId7"/>
    <p:sldId id="539" r:id="rId8"/>
    <p:sldId id="542" r:id="rId9"/>
    <p:sldId id="563" r:id="rId10"/>
    <p:sldId id="548" r:id="rId11"/>
    <p:sldId id="571" r:id="rId12"/>
    <p:sldId id="572" r:id="rId13"/>
    <p:sldId id="582" r:id="rId14"/>
    <p:sldId id="573" r:id="rId15"/>
    <p:sldId id="564" r:id="rId16"/>
    <p:sldId id="587" r:id="rId17"/>
    <p:sldId id="588" r:id="rId18"/>
    <p:sldId id="589" r:id="rId19"/>
    <p:sldId id="590" r:id="rId20"/>
    <p:sldId id="591" r:id="rId21"/>
    <p:sldId id="592" r:id="rId22"/>
    <p:sldId id="49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2" autoAdjust="0"/>
    <p:restoredTop sz="89853" autoAdjust="0"/>
  </p:normalViewPr>
  <p:slideViewPr>
    <p:cSldViewPr snapToGrid="0">
      <p:cViewPr varScale="1">
        <p:scale>
          <a:sx n="107" d="100"/>
          <a:sy n="107" d="100"/>
        </p:scale>
        <p:origin x="132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2021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DCDAE-0E26-467F-823C-1274B9C6764C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54AAB-C0CB-43BB-A121-FBFFD834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4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31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2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2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9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is for an elementary classroom but it can help if you think of your life like that!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49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more of a tip for caregivers but want you to be aware of this as something we are telling caregivers in case it happens to  you!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655750DA-F159-490D-A05F-F0D7338796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F47719EC-738B-4581-A92A-43D4F1DA3C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7D1F1977-206D-462D-B01C-9B7AA82A7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BB6552-26FB-48B3-B868-B9E43DD0DEBF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471A955E-0D7C-41C1-89F7-C7B7D83AE0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C3AAE087-2206-4DD8-974E-7D507CB454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It does not work to reward or punish a skill that is not in place 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3AAB08C3-9514-4EA4-89EE-D51239B89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CD010CB-120E-404D-865C-D6995D5D675D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2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3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9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2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54AAB-C0CB-43BB-A121-FBFFD83485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bin.org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55169"/>
            <a:ext cx="12192000" cy="6968337"/>
            <a:chOff x="0" y="1587"/>
            <a:chExt cx="12192000" cy="6968337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111924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2793" y="1036361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2793" y="3916004"/>
            <a:ext cx="8825658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E0160-3512-4F15-A913-1123D12E67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602" y="4763331"/>
            <a:ext cx="11064535" cy="1615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3374" y="-5963"/>
            <a:ext cx="12192000" cy="6863963"/>
            <a:chOff x="-26748" y="-5963"/>
            <a:chExt cx="12192000" cy="6863963"/>
          </a:xfrm>
        </p:grpSpPr>
        <p:sp>
          <p:nvSpPr>
            <p:cNvPr id="11" name="Rectangle 10"/>
            <p:cNvSpPr/>
            <p:nvPr/>
          </p:nvSpPr>
          <p:spPr>
            <a:xfrm>
              <a:off x="-26748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 userDrawn="1"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30452" y="268789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-26748" y="-5963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036" y="1107501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787330" y="2058988"/>
            <a:ext cx="8825656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F2E01A-B68C-4D0A-93B4-E0776602B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036" y="4919209"/>
            <a:ext cx="10670119" cy="15576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0F2B1-FAB1-4617-867C-20850BCFA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4428" y="5754359"/>
            <a:ext cx="3505504" cy="8352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C0FE906-E69E-4663-AC8B-6C79448FBA32}"/>
              </a:ext>
            </a:extLst>
          </p:cNvPr>
          <p:cNvSpPr txBox="1">
            <a:spLocks/>
          </p:cNvSpPr>
          <p:nvPr userDrawn="1"/>
        </p:nvSpPr>
        <p:spPr>
          <a:xfrm>
            <a:off x="1551911" y="2714532"/>
            <a:ext cx="7618722" cy="31559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800000"/>
                </a:solidFill>
                <a:latin typeface="Gill Sans"/>
                <a:cs typeface="Gill Sans"/>
              </a:rPr>
              <a:t>Contact us today!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>
                <a:latin typeface="Palatino"/>
                <a:cs typeface="Palatino"/>
              </a:rPr>
              <a:t>855.866.1884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>
                <a:latin typeface="Palatino"/>
                <a:cs typeface="Palatino"/>
                <a:hlinkClick r:id="rId3"/>
              </a:rPr>
              <a:t>www.ndbin.org</a:t>
            </a:r>
            <a:endParaRPr lang="en-US" dirty="0">
              <a:latin typeface="Palatino"/>
              <a:cs typeface="Palatino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en-US" dirty="0">
              <a:latin typeface="Palatino"/>
              <a:cs typeface="Palatin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53F2D9-8D49-4151-86B0-BC9C58C185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93347" y="5440477"/>
            <a:ext cx="2062162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en-US" sz="1600" dirty="0">
                <a:latin typeface="Palatino" charset="0"/>
              </a:rPr>
              <a:t>Funded by: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altLang="en-US" sz="1600" dirty="0">
              <a:latin typeface="Palatino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E9F9DA-0ED1-4720-8E6E-10485CEC1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8720" y="187921"/>
            <a:ext cx="4485813" cy="24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514723"/>
            <a:ext cx="8761413" cy="341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 flipV="1">
            <a:off x="0" y="1163639"/>
            <a:ext cx="12219517" cy="46037"/>
          </a:xfrm>
          <a:prstGeom prst="rect">
            <a:avLst/>
          </a:prstGeom>
          <a:solidFill>
            <a:srgbClr val="E78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1778000"/>
            <a:ext cx="11277600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36017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56E92-FC9C-44C0-A0FA-5340B4302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4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09600" y="1701800"/>
            <a:ext cx="10972800" cy="471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35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77" y="2632166"/>
            <a:ext cx="4351023" cy="2283823"/>
          </a:xfrm>
        </p:spPr>
        <p:txBody>
          <a:bodyPr anchor="ctr"/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502E4D-6B76-4313-B685-5D8921B9C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035" y="402165"/>
            <a:ext cx="5027287" cy="2792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8F74D4-1F26-4893-9E03-2FAC26678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514723"/>
            <a:ext cx="8761413" cy="341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B43ED-6D4E-4AA7-9FF0-669B0946D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6367" y="5931023"/>
            <a:ext cx="2054530" cy="7498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A91A57-B1D2-474B-86F8-439F00DC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73" y="414520"/>
            <a:ext cx="8761413" cy="728480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272CE9-DA47-47A5-B42B-9049EDED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92" y="1884408"/>
            <a:ext cx="8761413" cy="409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B4795-EECC-4E91-9EF1-6F106503F659}"/>
              </a:ext>
            </a:extLst>
          </p:cNvPr>
          <p:cNvCxnSpPr/>
          <p:nvPr userDrawn="1"/>
        </p:nvCxnSpPr>
        <p:spPr>
          <a:xfrm>
            <a:off x="0" y="1269507"/>
            <a:ext cx="12192000" cy="0"/>
          </a:xfrm>
          <a:prstGeom prst="line">
            <a:avLst/>
          </a:prstGeom>
          <a:ln w="76200">
            <a:solidFill>
              <a:srgbClr val="BA200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A91A57-B1D2-474B-86F8-439F00DC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73" y="414520"/>
            <a:ext cx="8761413" cy="728480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272CE9-DA47-47A5-B42B-9049EDED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92" y="1884408"/>
            <a:ext cx="8761413" cy="409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B4795-EECC-4E91-9EF1-6F106503F659}"/>
              </a:ext>
            </a:extLst>
          </p:cNvPr>
          <p:cNvCxnSpPr/>
          <p:nvPr userDrawn="1"/>
        </p:nvCxnSpPr>
        <p:spPr>
          <a:xfrm>
            <a:off x="0" y="1269507"/>
            <a:ext cx="12192000" cy="0"/>
          </a:xfrm>
          <a:prstGeom prst="line">
            <a:avLst/>
          </a:prstGeom>
          <a:ln w="76200">
            <a:solidFill>
              <a:srgbClr val="BA200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59975-7885-454B-8D25-4373FB24B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8086" y="5980114"/>
            <a:ext cx="205453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 userDrawn="1"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409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12/3/2021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6" r:id="rId8"/>
    <p:sldLayoutId id="2147483656" r:id="rId9"/>
    <p:sldLayoutId id="2147483668" r:id="rId10"/>
    <p:sldLayoutId id="2147483667" r:id="rId11"/>
    <p:sldLayoutId id="2147483661" r:id="rId12"/>
    <p:sldLayoutId id="2147483664" r:id="rId13"/>
    <p:sldLayoutId id="2147483662" r:id="rId14"/>
    <p:sldLayoutId id="2147483669" r:id="rId15"/>
    <p:sldLayoutId id="2147483670" r:id="rId16"/>
    <p:sldLayoutId id="2147483658" r:id="rId17"/>
    <p:sldLayoutId id="2147483659" r:id="rId18"/>
    <p:sldLayoutId id="2147483674" r:id="rId19"/>
    <p:sldLayoutId id="2147483677" r:id="rId20"/>
    <p:sldLayoutId id="2147483678" r:id="rId2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researchleap.com/the-influence-of-store-characteristics-on-consumers-impulse-buying-behaviou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en/jigsaw-puzzle-a-piece-of-grandmother-497143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xhere.com/en/photo/113234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angerousharvests.blogspot.com/2011/05/men-crying-and-capitalism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ditationlifeskills.com/techniques-of-mindfulness/body-mind-and-spiri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125892716@N05/1441941409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to.wuestenigel.com/werbung-fur-das-wiener-radio-fm4-und-tanzworkshops-shake-the-break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wl.excelsior.edu/research/note-taking/note-taking-labeling-note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ndfulrambles.blogspot.com/2013/11/huzzah-for-saturday-healthy-meals-and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fun-joyride-rollercoaster-scared-36834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vectors/check-list-paper-checklist-list-4609829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home-life-sofa-couch-comfortable-1822426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9D79-7AA3-448F-8071-2F0FB8D8A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Emotional Dysregulation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A8420-A92F-4A19-9BF7-5D431FD217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Following a brain injury </a:t>
            </a:r>
          </a:p>
        </p:txBody>
      </p:sp>
    </p:spTree>
    <p:extLst>
      <p:ext uri="{BB962C8B-B14F-4D97-AF65-F5344CB8AC3E}">
        <p14:creationId xmlns:p14="http://schemas.microsoft.com/office/powerpoint/2010/main" val="4201366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Saying or doing things without thinking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2C522-D1EE-427D-90DB-045387061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54187" y="3429000"/>
            <a:ext cx="4972793" cy="33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3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Difficulty knowing when to stop an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F0DC9-030C-4EF9-968A-5AA46C756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78305" y="3281782"/>
            <a:ext cx="4814047" cy="328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Doing things quickly or without regard for safety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5DB89-D81E-4608-A788-A2A88F6C6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10125" y="3240741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8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Moods shifting rapidly  such as a sudden urge to yell or cry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BB97F-68FF-4720-856D-196F25F7A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43400" y="3795151"/>
            <a:ext cx="35052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1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270E4F-54EE-4AE5-AB64-8FC11A73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CF7D-E1CC-41F4-B026-1A6AEA4CA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Intention and behavior may be disconnected  such as laughing at a sad story</a:t>
            </a:r>
          </a:p>
        </p:txBody>
      </p:sp>
    </p:spTree>
    <p:extLst>
      <p:ext uri="{BB962C8B-B14F-4D97-AF65-F5344CB8AC3E}">
        <p14:creationId xmlns:p14="http://schemas.microsoft.com/office/powerpoint/2010/main" val="374409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7" y="913746"/>
            <a:ext cx="8761413" cy="728480"/>
          </a:xfrm>
        </p:spPr>
        <p:txBody>
          <a:bodyPr/>
          <a:lstStyle/>
          <a:p>
            <a:r>
              <a:rPr lang="en-US" dirty="0"/>
              <a:t>Accommodations for Emotional Dysregulation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Use mindfulness techniques (see mindfulness page for ideas)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ACE1A-AC59-435F-BD2A-595B7FF77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68588" y="3698132"/>
            <a:ext cx="4281174" cy="28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1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7" y="913746"/>
            <a:ext cx="8761413" cy="728480"/>
          </a:xfrm>
        </p:spPr>
        <p:txBody>
          <a:bodyPr/>
          <a:lstStyle/>
          <a:p>
            <a:r>
              <a:rPr lang="en-US" dirty="0"/>
              <a:t>Accommodations for Emotional Dysregulation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Pay attention to what is happening in your body when you feel agitated. For example, are you tapping your foot, clenching your fists?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4F3EC-872F-4997-8C7F-CF6F9510B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05030" y="4297175"/>
            <a:ext cx="30384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7" y="913746"/>
            <a:ext cx="8761413" cy="728480"/>
          </a:xfrm>
        </p:spPr>
        <p:txBody>
          <a:bodyPr/>
          <a:lstStyle/>
          <a:p>
            <a:r>
              <a:rPr lang="en-US" dirty="0"/>
              <a:t>Accommodations for Emotional Dysregulation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66" y="2960172"/>
            <a:ext cx="8761413" cy="4095706"/>
          </a:xfrm>
        </p:spPr>
        <p:txBody>
          <a:bodyPr/>
          <a:lstStyle/>
          <a:p>
            <a:r>
              <a:rPr lang="en-US" dirty="0"/>
              <a:t>Ask for a short break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73AAB-77CF-41B4-A429-A48EE2D93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74658" y="2285649"/>
            <a:ext cx="4948621" cy="33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94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7" y="913746"/>
            <a:ext cx="8761413" cy="728480"/>
          </a:xfrm>
        </p:spPr>
        <p:txBody>
          <a:bodyPr/>
          <a:lstStyle/>
          <a:p>
            <a:r>
              <a:rPr lang="en-US" dirty="0"/>
              <a:t>Accommodations for Emotional Dysregulation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5784056"/>
            <a:ext cx="8761413" cy="4095706"/>
          </a:xfrm>
        </p:spPr>
        <p:txBody>
          <a:bodyPr/>
          <a:lstStyle/>
          <a:p>
            <a:r>
              <a:rPr lang="en-US" dirty="0"/>
              <a:t>Write down important information before you go into emotional situations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BEF-5C4D-4C0F-8307-CCF8B7300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25906" y="2281518"/>
            <a:ext cx="4793876" cy="319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2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7" y="913746"/>
            <a:ext cx="8761413" cy="728480"/>
          </a:xfrm>
        </p:spPr>
        <p:txBody>
          <a:bodyPr/>
          <a:lstStyle/>
          <a:p>
            <a:r>
              <a:rPr lang="en-US" dirty="0"/>
              <a:t>Accommodations for Emotional Dysregulation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27" y="5496529"/>
            <a:ext cx="8761413" cy="4095706"/>
          </a:xfrm>
        </p:spPr>
        <p:txBody>
          <a:bodyPr/>
          <a:lstStyle/>
          <a:p>
            <a:r>
              <a:rPr lang="en-US" dirty="0"/>
              <a:t>Create a daily schedule to reduce feeling overwhelmed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6CE1C-E269-4D61-96C0-56E2000A6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91291" y="2080901"/>
            <a:ext cx="3016519" cy="29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8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07F547-9A0F-46A6-A2B2-3D7D142F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Defining Emotional Dysregulation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0E3688-31A6-4A7F-84B5-6F411F622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Emotional dysregulation means moods and emotional reactions are unstable and difficult to manage.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94A76-8D2C-46B2-8C12-9D676EF0D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15952" y="3805517"/>
            <a:ext cx="3987053" cy="265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53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7" y="913746"/>
            <a:ext cx="8761413" cy="728480"/>
          </a:xfrm>
        </p:spPr>
        <p:txBody>
          <a:bodyPr/>
          <a:lstStyle/>
          <a:p>
            <a:r>
              <a:rPr lang="en-US" dirty="0"/>
              <a:t>Accommodations for Emotional Dysregulation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928" y="4914478"/>
            <a:ext cx="8761413" cy="4095706"/>
          </a:xfrm>
        </p:spPr>
        <p:txBody>
          <a:bodyPr/>
          <a:lstStyle/>
          <a:p>
            <a:r>
              <a:rPr lang="en-US" dirty="0"/>
              <a:t>Make a list of people that make you feel safe and heard. Reach out to them when needing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5BD72-39CB-4961-ABF1-873B13584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97623" y="2064261"/>
            <a:ext cx="3123640" cy="25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44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6CBB-9EB7-4D8B-8F2F-861A08FB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7" y="913746"/>
            <a:ext cx="8761413" cy="728480"/>
          </a:xfrm>
        </p:spPr>
        <p:txBody>
          <a:bodyPr/>
          <a:lstStyle/>
          <a:p>
            <a:r>
              <a:rPr lang="en-US" dirty="0"/>
              <a:t>Accommodations for Emotional Dysregulation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A5E2C-FDEC-4B12-B620-B1140CA8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34" y="4546925"/>
            <a:ext cx="11409907" cy="4095706"/>
          </a:xfrm>
        </p:spPr>
        <p:txBody>
          <a:bodyPr/>
          <a:lstStyle/>
          <a:p>
            <a:r>
              <a:rPr lang="en-US" dirty="0"/>
              <a:t>Caregivers - the most important thing you can do is </a:t>
            </a:r>
            <a:r>
              <a:rPr lang="en-US" b="1" dirty="0"/>
              <a:t>remain calm yourself</a:t>
            </a:r>
            <a:r>
              <a:rPr lang="en-US" dirty="0"/>
              <a:t>, do not react to the person’s emotions. You can gently </a:t>
            </a:r>
            <a:r>
              <a:rPr lang="en-US" u="sng" dirty="0"/>
              <a:t>guide the person to a quiet area to help them regain control.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43292-EA79-4C6D-A106-AA34107F9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800" y="2101387"/>
            <a:ext cx="3417346" cy="24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5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>
            <a:extLst>
              <a:ext uri="{FF2B5EF4-FFF2-40B4-BE49-F238E27FC236}">
                <a16:creationId xmlns:a16="http://schemas.microsoft.com/office/drawing/2014/main" id="{467D4AB1-8790-4715-BD86-D1AA49EE1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887" y="3980890"/>
            <a:ext cx="3788806" cy="235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1">
            <a:extLst>
              <a:ext uri="{FF2B5EF4-FFF2-40B4-BE49-F238E27FC236}">
                <a16:creationId xmlns:a16="http://schemas.microsoft.com/office/drawing/2014/main" id="{A13D840B-5EE6-428C-8BF9-EA93A365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786747"/>
            <a:ext cx="9096375" cy="741362"/>
          </a:xfrm>
        </p:spPr>
        <p:txBody>
          <a:bodyPr/>
          <a:lstStyle/>
          <a:p>
            <a:pPr algn="l"/>
            <a:r>
              <a:rPr lang="en-US" altLang="en-US" dirty="0"/>
              <a:t>Emotional and Behavioral Changes</a:t>
            </a:r>
          </a:p>
        </p:txBody>
      </p:sp>
      <p:sp>
        <p:nvSpPr>
          <p:cNvPr id="67588" name="Text Placeholder 2">
            <a:extLst>
              <a:ext uri="{FF2B5EF4-FFF2-40B4-BE49-F238E27FC236}">
                <a16:creationId xmlns:a16="http://schemas.microsoft.com/office/drawing/2014/main" id="{18756821-4385-4200-9278-F3E49E4BD2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07" y="2478648"/>
            <a:ext cx="8458200" cy="42291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Caused by some mix of:</a:t>
            </a:r>
          </a:p>
          <a:p>
            <a:pPr lvl="1"/>
            <a:r>
              <a:rPr lang="en-US" altLang="en-US" dirty="0"/>
              <a:t>Direct consequence of injury to the brain </a:t>
            </a:r>
            <a:r>
              <a:rPr lang="en-US" altLang="en-US" sz="2000" dirty="0"/>
              <a:t>(particularly if regions involved in emotional processing are affected)</a:t>
            </a:r>
          </a:p>
          <a:p>
            <a:pPr lvl="1"/>
            <a:r>
              <a:rPr lang="en-US" altLang="en-US" dirty="0"/>
              <a:t>Difficulties coping with problems experienced following the brain injury</a:t>
            </a:r>
          </a:p>
          <a:p>
            <a:pPr lvl="1"/>
            <a:r>
              <a:rPr lang="en-US" altLang="en-US" dirty="0"/>
              <a:t>Pre-existing/Co-occurring emotional difficulties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3">
            <a:extLst>
              <a:ext uri="{FF2B5EF4-FFF2-40B4-BE49-F238E27FC236}">
                <a16:creationId xmlns:a16="http://schemas.microsoft.com/office/drawing/2014/main" id="{917F44C2-B304-484C-9E9A-C522C2C8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Gill Sans" charset="0"/>
                <a:cs typeface="Gill Sans" charset="0"/>
              </a:rPr>
              <a:t>Emotional/Behavioral Changes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DC6F72-1979-4432-9B16-4E2CC4EC79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3068" y="2358893"/>
            <a:ext cx="11179542" cy="4711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MS PGothic" pitchFamily="34" charset="-128"/>
              </a:rPr>
              <a:t>Impulsivity, Irritability, Impatience</a:t>
            </a:r>
          </a:p>
          <a:p>
            <a:pPr eaLnBrk="1" hangingPunct="1">
              <a:defRPr/>
            </a:pPr>
            <a:r>
              <a:rPr lang="en-US" dirty="0">
                <a:ea typeface="MS PGothic" pitchFamily="34" charset="-128"/>
              </a:rPr>
              <a:t>Social skills problems</a:t>
            </a:r>
          </a:p>
          <a:p>
            <a:pPr lvl="1" eaLnBrk="1" hangingPunct="1">
              <a:defRPr/>
            </a:pPr>
            <a:r>
              <a:rPr lang="en-US" sz="2400" dirty="0">
                <a:ea typeface="MS PGothic" pitchFamily="34" charset="-128"/>
              </a:rPr>
              <a:t>Inappropriate behavior</a:t>
            </a:r>
          </a:p>
          <a:p>
            <a:pPr lvl="1" eaLnBrk="1" hangingPunct="1">
              <a:defRPr/>
            </a:pPr>
            <a:r>
              <a:rPr lang="en-US" sz="2400" dirty="0">
                <a:ea typeface="MS PGothic" pitchFamily="34" charset="-128"/>
              </a:rPr>
              <a:t>Inability to inhibit remarks</a:t>
            </a:r>
          </a:p>
          <a:p>
            <a:pPr lvl="1" eaLnBrk="1" hangingPunct="1">
              <a:defRPr/>
            </a:pPr>
            <a:r>
              <a:rPr lang="en-US" sz="2400" dirty="0">
                <a:ea typeface="MS PGothic" pitchFamily="34" charset="-128"/>
              </a:rPr>
              <a:t>Inability to recognize social cues</a:t>
            </a:r>
          </a:p>
          <a:p>
            <a:pPr eaLnBrk="1" hangingPunct="1">
              <a:defRPr/>
            </a:pPr>
            <a:r>
              <a:rPr lang="en-US" dirty="0">
                <a:ea typeface="MS PGothic" pitchFamily="34" charset="-128"/>
              </a:rPr>
              <a:t>Reduced self-esteem/over inflated sense of self</a:t>
            </a:r>
          </a:p>
          <a:p>
            <a:pPr eaLnBrk="1" hangingPunct="1">
              <a:defRPr/>
            </a:pPr>
            <a:r>
              <a:rPr lang="en-US" dirty="0">
                <a:ea typeface="MS PGothic" pitchFamily="34" charset="-128"/>
              </a:rPr>
              <a:t>Stress/anxiety/frustration and reduced frustration tolerance</a:t>
            </a:r>
          </a:p>
          <a:p>
            <a:pPr marL="0" indent="0">
              <a:buNone/>
              <a:defRPr/>
            </a:pPr>
            <a:endParaRPr lang="en-US" dirty="0"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3">
            <a:extLst>
              <a:ext uri="{FF2B5EF4-FFF2-40B4-BE49-F238E27FC236}">
                <a16:creationId xmlns:a16="http://schemas.microsoft.com/office/drawing/2014/main" id="{A0246CB9-0F84-4651-897C-CED3DDDC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Behavioral Challenges</a:t>
            </a:r>
          </a:p>
        </p:txBody>
      </p:sp>
      <p:sp>
        <p:nvSpPr>
          <p:cNvPr id="73731" name="Content Placeholder 4">
            <a:extLst>
              <a:ext uri="{FF2B5EF4-FFF2-40B4-BE49-F238E27FC236}">
                <a16:creationId xmlns:a16="http://schemas.microsoft.com/office/drawing/2014/main" id="{0F61556D-7972-46F7-9910-9DC1C01D24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4297" y="2699080"/>
            <a:ext cx="7978775" cy="385445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Poor response to traditional behavioral modification</a:t>
            </a:r>
          </a:p>
          <a:p>
            <a:r>
              <a:rPr lang="en-US" altLang="en-US" dirty="0"/>
              <a:t>Lack of awareness of own behavior</a:t>
            </a:r>
          </a:p>
          <a:p>
            <a:r>
              <a:rPr lang="en-US" altLang="en-US" dirty="0"/>
              <a:t>Lack of impulse control</a:t>
            </a:r>
          </a:p>
          <a:p>
            <a:r>
              <a:rPr lang="en-US" altLang="en-US" dirty="0"/>
              <a:t>Disinhibited behaviors that could disenfranchise friendships/ impact on school life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B1633F03-A2FC-448B-B0C8-F7B80203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770" y="520408"/>
            <a:ext cx="8761413" cy="728480"/>
          </a:xfrm>
        </p:spPr>
        <p:txBody>
          <a:bodyPr/>
          <a:lstStyle/>
          <a:p>
            <a:r>
              <a:rPr lang="en-US" altLang="en-US" dirty="0"/>
              <a:t>ABCs of Behavior</a:t>
            </a:r>
          </a:p>
        </p:txBody>
      </p:sp>
      <p:sp>
        <p:nvSpPr>
          <p:cNvPr id="75779" name="Text Placeholder 2">
            <a:extLst>
              <a:ext uri="{FF2B5EF4-FFF2-40B4-BE49-F238E27FC236}">
                <a16:creationId xmlns:a16="http://schemas.microsoft.com/office/drawing/2014/main" id="{00027A79-B316-4DA3-9BDD-7403762DAE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6953" y="2478026"/>
            <a:ext cx="8458200" cy="42291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Antecedents—the before</a:t>
            </a:r>
          </a:p>
          <a:p>
            <a:pPr lvl="1"/>
            <a:r>
              <a:rPr lang="en-US" altLang="en-US" dirty="0"/>
              <a:t>Triggers-emotions, social relationships, environment, events</a:t>
            </a:r>
          </a:p>
          <a:p>
            <a:r>
              <a:rPr lang="en-US" altLang="en-US" dirty="0"/>
              <a:t>Behavior—the actual behavior</a:t>
            </a:r>
          </a:p>
          <a:p>
            <a:pPr lvl="1"/>
            <a:r>
              <a:rPr lang="en-US" altLang="en-US" dirty="0"/>
              <a:t>Able to SEE or OBSERVE</a:t>
            </a:r>
          </a:p>
          <a:p>
            <a:pPr lvl="2"/>
            <a:r>
              <a:rPr lang="en-US" altLang="en-US" dirty="0"/>
              <a:t>Anger is not a behavior—yelling, swearing, hitting are </a:t>
            </a:r>
          </a:p>
          <a:p>
            <a:r>
              <a:rPr lang="en-US" altLang="en-US" dirty="0"/>
              <a:t>Consequences—the afterward</a:t>
            </a:r>
          </a:p>
          <a:p>
            <a:pPr lvl="1"/>
            <a:r>
              <a:rPr lang="en-US" altLang="en-US" dirty="0"/>
              <a:t>Can either increase or decrease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E4530BD8-5B44-4C7E-B42F-E05602B2D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83" y="532283"/>
            <a:ext cx="8761413" cy="728480"/>
          </a:xfrm>
        </p:spPr>
        <p:txBody>
          <a:bodyPr/>
          <a:lstStyle/>
          <a:p>
            <a:pPr algn="l"/>
            <a:r>
              <a:rPr lang="en-US" altLang="en-US" dirty="0"/>
              <a:t>Hidden Message to Behavior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B66E9-B15D-4B3E-A54E-966077B5C1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790" y="2461326"/>
            <a:ext cx="8458200" cy="42291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US" dirty="0"/>
              <a:t>Three main messages behind behavior: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An unmet need</a:t>
            </a:r>
          </a:p>
          <a:p>
            <a:pPr marL="914400" lvl="1" indent="-514350">
              <a:defRPr/>
            </a:pPr>
            <a:r>
              <a:rPr lang="en-US" dirty="0"/>
              <a:t>Emotional discomfort, physical pain, lack of resources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Expression of mood</a:t>
            </a:r>
          </a:p>
          <a:p>
            <a:pPr marL="914400" lvl="1" indent="-514350">
              <a:defRPr/>
            </a:pPr>
            <a:r>
              <a:rPr lang="en-US" dirty="0"/>
              <a:t>Angry, frustrated, sadness, confusion, loneliness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Response to stimulation</a:t>
            </a:r>
          </a:p>
          <a:p>
            <a:pPr marL="914400" lvl="1" indent="-514350">
              <a:defRPr/>
            </a:pPr>
            <a:r>
              <a:rPr lang="en-US" dirty="0"/>
              <a:t>Too little (boredom)</a:t>
            </a:r>
          </a:p>
          <a:p>
            <a:pPr marL="914400" lvl="1" indent="-514350">
              <a:defRPr/>
            </a:pPr>
            <a:r>
              <a:rPr lang="en-US" dirty="0"/>
              <a:t>Too much (over-stimulation)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7792F6BC-B7B7-4AE5-B991-611186E6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8" y="633010"/>
            <a:ext cx="6010093" cy="604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300" dirty="0"/>
              <a:t>Don’t be a Jellyfish!</a:t>
            </a:r>
          </a:p>
        </p:txBody>
      </p:sp>
      <p:sp>
        <p:nvSpPr>
          <p:cNvPr id="79875" name="Text Placeholder 2">
            <a:extLst>
              <a:ext uri="{FF2B5EF4-FFF2-40B4-BE49-F238E27FC236}">
                <a16:creationId xmlns:a16="http://schemas.microsoft.com/office/drawing/2014/main" id="{D6C17483-9BF2-403B-AEF1-99E6F1477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4955" y="2120900"/>
            <a:ext cx="3718886" cy="38989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altLang="en-US" sz="2800" dirty="0">
                <a:solidFill>
                  <a:schemeClr val="tx1"/>
                </a:solidFill>
              </a:rPr>
              <a:t>Concrete and Consistent</a:t>
            </a:r>
          </a:p>
          <a:p>
            <a:endParaRPr lang="en-US" altLang="en-US" sz="2800" dirty="0">
              <a:solidFill>
                <a:schemeClr val="tx1"/>
              </a:solidFill>
            </a:endParaRPr>
          </a:p>
          <a:p>
            <a:r>
              <a:rPr lang="en-US" altLang="en-US" sz="2800" dirty="0">
                <a:solidFill>
                  <a:schemeClr val="tx1"/>
                </a:solidFill>
              </a:rPr>
              <a:t>Schmoozing it along with individuals with  brain injury is a recipe for disaster</a:t>
            </a:r>
          </a:p>
        </p:txBody>
      </p:sp>
      <p:pic>
        <p:nvPicPr>
          <p:cNvPr id="79876" name="Picture 4" descr="Jellyfish motion art">
            <a:extLst>
              <a:ext uri="{FF2B5EF4-FFF2-40B4-BE49-F238E27FC236}">
                <a16:creationId xmlns:a16="http://schemas.microsoft.com/office/drawing/2014/main" id="{9BC841E6-E876-4E24-96C1-FC8E943B2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1" r="12834" b="1"/>
          <a:stretch/>
        </p:blipFill>
        <p:spPr bwMode="auto">
          <a:xfrm>
            <a:off x="5247699" y="1445101"/>
            <a:ext cx="6391533" cy="5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AC83F501-D44E-4E6F-AAE4-96163C5F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50" y="523551"/>
            <a:ext cx="8761413" cy="728480"/>
          </a:xfrm>
        </p:spPr>
        <p:txBody>
          <a:bodyPr/>
          <a:lstStyle/>
          <a:p>
            <a:r>
              <a:rPr lang="en-US" altLang="en-US" dirty="0"/>
              <a:t>Focus on the Positive</a:t>
            </a:r>
          </a:p>
        </p:txBody>
      </p:sp>
      <p:sp>
        <p:nvSpPr>
          <p:cNvPr id="80899" name="Text Placeholder 2">
            <a:extLst>
              <a:ext uri="{FF2B5EF4-FFF2-40B4-BE49-F238E27FC236}">
                <a16:creationId xmlns:a16="http://schemas.microsoft.com/office/drawing/2014/main" id="{5B629DB5-121C-4F78-9F0A-E63BC7A43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850" y="2751777"/>
            <a:ext cx="11277600" cy="4229100"/>
          </a:xfrm>
        </p:spPr>
        <p:txBody>
          <a:bodyPr/>
          <a:lstStyle/>
          <a:p>
            <a:r>
              <a:rPr lang="en-US" altLang="en-US" sz="2800" dirty="0"/>
              <a:t>Individuals with brain injury respond best to positive reinforcement </a:t>
            </a:r>
          </a:p>
          <a:p>
            <a:pPr lvl="1"/>
            <a:r>
              <a:rPr lang="en-US" altLang="en-US" sz="2800" dirty="0"/>
              <a:t>Negative reinforcement and punishment are the least effective</a:t>
            </a:r>
          </a:p>
          <a:p>
            <a:endParaRPr lang="en-US" altLang="en-US" sz="2800" dirty="0"/>
          </a:p>
          <a:p>
            <a:r>
              <a:rPr lang="en-US" altLang="en-US" sz="2800" dirty="0"/>
              <a:t>Notice and encourage appropriate behavior FREQUENTLY</a:t>
            </a:r>
          </a:p>
          <a:p>
            <a:endParaRPr lang="en-US" altLang="en-US" dirty="0"/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604</TotalTime>
  <Words>572</Words>
  <Application>Microsoft Office PowerPoint</Application>
  <PresentationFormat>Widescreen</PresentationFormat>
  <Paragraphs>93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ＭＳ Ｐゴシック</vt:lpstr>
      <vt:lpstr>ＭＳ Ｐゴシック</vt:lpstr>
      <vt:lpstr>Arial</vt:lpstr>
      <vt:lpstr>Calibri</vt:lpstr>
      <vt:lpstr>Century Gothic</vt:lpstr>
      <vt:lpstr>Gill Sans</vt:lpstr>
      <vt:lpstr>Palatino</vt:lpstr>
      <vt:lpstr>Wingdings 3</vt:lpstr>
      <vt:lpstr>Ion Boardroom</vt:lpstr>
      <vt:lpstr>Emotional Dysregulation </vt:lpstr>
      <vt:lpstr>Defining Emotional Dysregulation</vt:lpstr>
      <vt:lpstr>Emotional and Behavioral Changes</vt:lpstr>
      <vt:lpstr>Emotional/Behavioral Changes</vt:lpstr>
      <vt:lpstr>Behavioral Challenges</vt:lpstr>
      <vt:lpstr>ABCs of Behavior</vt:lpstr>
      <vt:lpstr>Hidden Message to Behavior</vt:lpstr>
      <vt:lpstr>Don’t be a Jellyfish!</vt:lpstr>
      <vt:lpstr>Focus on the Positive</vt:lpstr>
      <vt:lpstr>What to Look For..</vt:lpstr>
      <vt:lpstr>What to Look For..</vt:lpstr>
      <vt:lpstr>What to Look For..</vt:lpstr>
      <vt:lpstr>What to Look For..</vt:lpstr>
      <vt:lpstr>What to Look For..</vt:lpstr>
      <vt:lpstr>Accommodations for Emotional Dysregulation</vt:lpstr>
      <vt:lpstr>Accommodations for Emotional Dysregulation </vt:lpstr>
      <vt:lpstr>Accommodations for Emotional Dysregulation</vt:lpstr>
      <vt:lpstr>Accommodations for Emotional Dysregulation</vt:lpstr>
      <vt:lpstr>Accommodations for Emotional Dysregulation   </vt:lpstr>
      <vt:lpstr>Accommodations for Emotional Dysregulation</vt:lpstr>
      <vt:lpstr>Accommodations for Emotional Dysregulation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PREVENTION</dc:title>
  <dc:creator>Amber Buzick</dc:creator>
  <cp:lastModifiedBy>Endres, Carly</cp:lastModifiedBy>
  <cp:revision>54</cp:revision>
  <dcterms:created xsi:type="dcterms:W3CDTF">2021-02-18T14:47:47Z</dcterms:created>
  <dcterms:modified xsi:type="dcterms:W3CDTF">2021-12-03T16:35:13Z</dcterms:modified>
</cp:coreProperties>
</file>