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550" r:id="rId2"/>
    <p:sldId id="587" r:id="rId3"/>
    <p:sldId id="596" r:id="rId4"/>
    <p:sldId id="597" r:id="rId5"/>
    <p:sldId id="59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2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2" autoAdjust="0"/>
    <p:restoredTop sz="89853" autoAdjust="0"/>
  </p:normalViewPr>
  <p:slideViewPr>
    <p:cSldViewPr snapToGrid="0">
      <p:cViewPr varScale="1">
        <p:scale>
          <a:sx n="77" d="100"/>
          <a:sy n="77" d="100"/>
        </p:scale>
        <p:origin x="4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5" d="100"/>
          <a:sy n="95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DCDAE-0E26-467F-823C-1274B9C6764C}" type="datetimeFigureOut">
              <a:rPr lang="en-US" smtClean="0"/>
              <a:t>7/18/2023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54AAB-C0CB-43BB-A121-FBFFD83485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48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A54AAB-C0CB-43BB-A121-FBFFD83485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61311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include: entering a room and forgetting why you went in there, becoming distracted in the middle of tasks and failing to complete them, being unable to remember the name of a new friend, failing to remember to complete a task you were asked to complete earlier that day, not being able to remember appointments or conversations).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A54AAB-C0CB-43BB-A121-FBFFD83485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64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dbin.org/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55169"/>
            <a:ext cx="12192000" cy="6968337"/>
            <a:chOff x="0" y="1587"/>
            <a:chExt cx="12192000" cy="6968337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111924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2793" y="1036361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2793" y="3916004"/>
            <a:ext cx="8825658" cy="86142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E0160-3512-4F15-A913-1123D12E67B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602" y="4763331"/>
            <a:ext cx="11064535" cy="16152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13374" y="-5963"/>
            <a:ext cx="12192000" cy="6863963"/>
            <a:chOff x="-26748" y="-5963"/>
            <a:chExt cx="12192000" cy="6863963"/>
          </a:xfrm>
        </p:grpSpPr>
        <p:sp>
          <p:nvSpPr>
            <p:cNvPr id="11" name="Rectangle 10"/>
            <p:cNvSpPr/>
            <p:nvPr/>
          </p:nvSpPr>
          <p:spPr>
            <a:xfrm>
              <a:off x="-26748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 userDrawn="1"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30452" y="268789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-26748" y="-5963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9036" y="1107501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787330" y="2058988"/>
            <a:ext cx="8825656" cy="4937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3F2E01A-B68C-4D0A-93B4-E0776602BD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9036" y="4919209"/>
            <a:ext cx="10670119" cy="15576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  <a:prstGeom prst="rect">
            <a:avLst/>
          </a:prstGeo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76AC1-EB7F-4BEF-90D9-5764B50DAF8A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570F2B1-FAB1-4617-867C-20850BCFA8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24428" y="5754359"/>
            <a:ext cx="3505504" cy="835224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6C0FE906-E69E-4663-AC8B-6C79448FBA32}"/>
              </a:ext>
            </a:extLst>
          </p:cNvPr>
          <p:cNvSpPr txBox="1">
            <a:spLocks/>
          </p:cNvSpPr>
          <p:nvPr userDrawn="1"/>
        </p:nvSpPr>
        <p:spPr>
          <a:xfrm>
            <a:off x="1551911" y="2714532"/>
            <a:ext cx="7618722" cy="315595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b="1" dirty="0">
                <a:solidFill>
                  <a:srgbClr val="800000"/>
                </a:solidFill>
                <a:latin typeface="Gill Sans"/>
                <a:cs typeface="Gill Sans"/>
              </a:rPr>
              <a:t>Contact us today!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</a:rPr>
              <a:t>855.866.1884</a:t>
            </a: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en-US" dirty="0">
                <a:latin typeface="Palatino"/>
                <a:cs typeface="Palatino"/>
                <a:hlinkClick r:id="rId3"/>
              </a:rPr>
              <a:t>www.ndbin.org</a:t>
            </a:r>
            <a:endParaRPr lang="en-US" dirty="0">
              <a:latin typeface="Palatino"/>
              <a:cs typeface="Palatino"/>
            </a:endParaRPr>
          </a:p>
          <a:p>
            <a:pPr algn="l" fontAlgn="auto">
              <a:lnSpc>
                <a:spcPct val="120000"/>
              </a:lnSpc>
              <a:spcAft>
                <a:spcPts val="0"/>
              </a:spcAft>
              <a:defRPr/>
            </a:pPr>
            <a:endParaRPr lang="en-US" dirty="0">
              <a:latin typeface="Palatino"/>
              <a:cs typeface="Palatino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553F2D9-8D49-4151-86B0-BC9C58C185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3347" y="5440477"/>
            <a:ext cx="2062162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altLang="en-US" sz="1600" dirty="0">
                <a:latin typeface="Palatino" charset="0"/>
              </a:rPr>
              <a:t>Funded by:</a:t>
            </a: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altLang="en-US" sz="1600" dirty="0">
              <a:latin typeface="Palatino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EE9F9DA-0ED1-4720-8E6E-10485CEC13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68720" y="187921"/>
            <a:ext cx="4485813" cy="249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242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277" y="2632166"/>
            <a:ext cx="4351023" cy="2283823"/>
          </a:xfrm>
        </p:spPr>
        <p:txBody>
          <a:bodyPr anchor="ctr"/>
          <a:lstStyle>
            <a:lvl1pPr algn="l">
              <a:defRPr sz="44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1502E4D-6B76-4313-B685-5D8921B9C68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9035" y="402165"/>
            <a:ext cx="5027287" cy="27929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C8F74D4-1F26-4893-9E03-2FAC26678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8761413" cy="3416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FB43ED-6D4E-4AA7-9FF0-669B0946DB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16367" y="5931023"/>
            <a:ext cx="2054530" cy="7498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9A91A57-B1D2-474B-86F8-439F00DCD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273" y="414520"/>
            <a:ext cx="8761413" cy="728480"/>
          </a:xfrm>
        </p:spPr>
        <p:txBody>
          <a:bodyPr/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272CE9-DA47-47A5-B42B-9049EDED4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AFB4795-EECC-4E91-9EF1-6F106503F659}"/>
              </a:ext>
            </a:extLst>
          </p:cNvPr>
          <p:cNvCxnSpPr/>
          <p:nvPr userDrawn="1"/>
        </p:nvCxnSpPr>
        <p:spPr>
          <a:xfrm>
            <a:off x="0" y="1269507"/>
            <a:ext cx="12192000" cy="0"/>
          </a:xfrm>
          <a:prstGeom prst="line">
            <a:avLst/>
          </a:prstGeom>
          <a:ln w="76200">
            <a:solidFill>
              <a:srgbClr val="BA2006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28C59975-7885-454B-8D25-4373FB24B7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78086" y="5980114"/>
            <a:ext cx="2054530" cy="749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15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1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 userDrawn="1"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4095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64B320A-89BA-47B2-A525-92E8D10B06E4}" type="datetimeFigureOut">
              <a:rPr lang="en-US" dirty="0"/>
              <a:t>7/18/2023</a:t>
            </a:fld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6" r:id="rId8"/>
    <p:sldLayoutId id="2147483656" r:id="rId9"/>
    <p:sldLayoutId id="2147483668" r:id="rId10"/>
    <p:sldLayoutId id="2147483667" r:id="rId11"/>
    <p:sldLayoutId id="2147483661" r:id="rId12"/>
    <p:sldLayoutId id="2147483664" r:id="rId13"/>
    <p:sldLayoutId id="2147483662" r:id="rId14"/>
    <p:sldLayoutId id="2147483669" r:id="rId15"/>
    <p:sldLayoutId id="2147483670" r:id="rId16"/>
    <p:sldLayoutId id="2147483658" r:id="rId17"/>
    <p:sldLayoutId id="2147483659" r:id="rId18"/>
    <p:sldLayoutId id="2147483674" r:id="rId19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07F547-9A0F-46A6-A2B2-3D7D142F8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Memory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90E3688-31A6-4A7F-84B5-6F411F62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4723"/>
            <a:ext cx="10412206" cy="3416300"/>
          </a:xfrm>
        </p:spPr>
        <p:txBody>
          <a:bodyPr>
            <a:normAutofit/>
          </a:bodyPr>
          <a:lstStyle/>
          <a:p>
            <a:r>
              <a:rPr lang="en-US" dirty="0"/>
              <a:t>Memory is the brain’s ability to retain previously experienced sensations, information, and ideas. </a:t>
            </a:r>
          </a:p>
          <a:p>
            <a:r>
              <a:rPr lang="en-US" dirty="0"/>
              <a:t>Memory impairment makes it difficult to  recall, organize, or process information.</a:t>
            </a:r>
          </a:p>
        </p:txBody>
      </p:sp>
    </p:spTree>
    <p:extLst>
      <p:ext uri="{BB962C8B-B14F-4D97-AF65-F5344CB8AC3E}">
        <p14:creationId xmlns:p14="http://schemas.microsoft.com/office/powerpoint/2010/main" val="2538292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ADA7EA0-CC53-4556-B42A-C6209EB64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B7BF6-62B5-4326-89AB-37882A86B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can TBI affect memory? </a:t>
            </a:r>
          </a:p>
        </p:txBody>
      </p:sp>
    </p:spTree>
    <p:extLst>
      <p:ext uri="{BB962C8B-B14F-4D97-AF65-F5344CB8AC3E}">
        <p14:creationId xmlns:p14="http://schemas.microsoft.com/office/powerpoint/2010/main" val="376687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1052C-3940-4CB3-ACF9-38D09C8EA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to…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C2EC58-C740-4855-AE69-145132690D0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73" y="1859541"/>
            <a:ext cx="3375063" cy="43575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779326-4C4A-44F3-84F6-E9DC672286D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21" y="1859541"/>
            <a:ext cx="2891118" cy="43575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F0F677-A0E9-4624-B073-C610D6747AC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716" y="1859541"/>
            <a:ext cx="2891118" cy="4357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537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22D72-EA7F-486E-ACB3-AF6FD5665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927A2E-6F94-47C9-87D9-A1B56686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092" y="1884408"/>
            <a:ext cx="11223980" cy="4095706"/>
          </a:xfrm>
        </p:spPr>
        <p:txBody>
          <a:bodyPr/>
          <a:lstStyle/>
          <a:p>
            <a:r>
              <a:rPr lang="en-US" sz="4000" dirty="0"/>
              <a:t>Do some of these symptoms present themselves in your daily life?</a:t>
            </a:r>
          </a:p>
          <a:p>
            <a:r>
              <a:rPr lang="en-US" sz="4000" dirty="0"/>
              <a:t>Does anyone want to share some personal examples of experiencing these symptoms?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894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0178F-F2A3-4343-A1AA-155B95FD1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Turn to…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973E094-0953-4252-BDF9-AF1FCDD692D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12" y="1595718"/>
            <a:ext cx="3921909" cy="473401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EC065F-A6A3-46F4-9F11-7834E69E329B}"/>
              </a:ext>
            </a:extLst>
          </p:cNvPr>
          <p:cNvSpPr txBox="1"/>
          <p:nvPr/>
        </p:nvSpPr>
        <p:spPr>
          <a:xfrm>
            <a:off x="5351929" y="1546681"/>
            <a:ext cx="45451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Do any of you use any of these strategies already?</a:t>
            </a:r>
          </a:p>
          <a:p>
            <a:endParaRPr lang="en-US" sz="2800" dirty="0"/>
          </a:p>
          <a:p>
            <a:r>
              <a:rPr lang="en-US" sz="2800" dirty="0"/>
              <a:t>Which strategies do you use?</a:t>
            </a:r>
          </a:p>
          <a:p>
            <a:endParaRPr lang="en-US" sz="2800" dirty="0"/>
          </a:p>
          <a:p>
            <a:r>
              <a:rPr lang="en-US" sz="2800" dirty="0"/>
              <a:t>How have they been effective?</a:t>
            </a:r>
          </a:p>
          <a:p>
            <a:endParaRPr lang="en-US" sz="2800" dirty="0"/>
          </a:p>
          <a:p>
            <a:r>
              <a:rPr lang="en-US" sz="2800" dirty="0"/>
              <a:t>How often did you have to practice them?</a:t>
            </a:r>
          </a:p>
        </p:txBody>
      </p:sp>
    </p:spTree>
    <p:extLst>
      <p:ext uri="{BB962C8B-B14F-4D97-AF65-F5344CB8AC3E}">
        <p14:creationId xmlns:p14="http://schemas.microsoft.com/office/powerpoint/2010/main" val="36570848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489</TotalTime>
  <Words>168</Words>
  <Application>Microsoft Office PowerPoint</Application>
  <PresentationFormat>Widescreen</PresentationFormat>
  <Paragraphs>20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MS PGothic</vt:lpstr>
      <vt:lpstr>Arial</vt:lpstr>
      <vt:lpstr>Calibri</vt:lpstr>
      <vt:lpstr>Century Gothic</vt:lpstr>
      <vt:lpstr>Gill Sans</vt:lpstr>
      <vt:lpstr>Palatino</vt:lpstr>
      <vt:lpstr>Wingdings 3</vt:lpstr>
      <vt:lpstr>Ion Boardroom</vt:lpstr>
      <vt:lpstr>Defining Memory</vt:lpstr>
      <vt:lpstr>Discussion </vt:lpstr>
      <vt:lpstr>Turn to…</vt:lpstr>
      <vt:lpstr>Discussion </vt:lpstr>
      <vt:lpstr>Turn to…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PREVENTION</dc:title>
  <dc:creator>Amber Buzick</dc:creator>
  <cp:lastModifiedBy>Endres, Carly</cp:lastModifiedBy>
  <cp:revision>43</cp:revision>
  <dcterms:created xsi:type="dcterms:W3CDTF">2021-02-18T14:47:47Z</dcterms:created>
  <dcterms:modified xsi:type="dcterms:W3CDTF">2023-07-18T19:22:25Z</dcterms:modified>
</cp:coreProperties>
</file>