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19"/>
  </p:notesMasterIdLst>
  <p:sldIdLst>
    <p:sldId id="543" r:id="rId2"/>
    <p:sldId id="544" r:id="rId3"/>
    <p:sldId id="548" r:id="rId4"/>
    <p:sldId id="559" r:id="rId5"/>
    <p:sldId id="560" r:id="rId6"/>
    <p:sldId id="561" r:id="rId7"/>
    <p:sldId id="562" r:id="rId8"/>
    <p:sldId id="563" r:id="rId9"/>
    <p:sldId id="546" r:id="rId10"/>
    <p:sldId id="564" r:id="rId11"/>
    <p:sldId id="565" r:id="rId12"/>
    <p:sldId id="566" r:id="rId13"/>
    <p:sldId id="567" r:id="rId14"/>
    <p:sldId id="568" r:id="rId15"/>
    <p:sldId id="558" r:id="rId16"/>
    <p:sldId id="554" r:id="rId17"/>
    <p:sldId id="499" r:id="rId1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A200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982" autoAdjust="0"/>
    <p:restoredTop sz="89853" autoAdjust="0"/>
  </p:normalViewPr>
  <p:slideViewPr>
    <p:cSldViewPr snapToGrid="0">
      <p:cViewPr varScale="1">
        <p:scale>
          <a:sx n="107" d="100"/>
          <a:sy n="107" d="100"/>
        </p:scale>
        <p:origin x="156" y="9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95" d="100"/>
          <a:sy n="95" d="100"/>
        </p:scale>
        <p:origin x="2021" y="5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65DCDAE-0E26-467F-823C-1274B9C6764C}" type="datetimeFigureOut">
              <a:rPr lang="en-US" smtClean="0"/>
              <a:t>7/17/2023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9A54AAB-C0CB-43BB-A121-FBFFD83485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204881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Source, Mayo Clinic: https://www.mayoclinic.org/healthy-lifestyle/consumer-health/in-depth/mindfulness-exercises/art-20046356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9A54AAB-C0CB-43BB-A121-FBFFD834852A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425952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ndbin.org/" TargetMode="External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0" y="-55169"/>
            <a:ext cx="12192000" cy="6968337"/>
            <a:chOff x="0" y="1587"/>
            <a:chExt cx="12192000" cy="6968337"/>
          </a:xfrm>
        </p:grpSpPr>
        <p:sp>
          <p:nvSpPr>
            <p:cNvPr id="8" name="Rectangle 7"/>
            <p:cNvSpPr/>
            <p:nvPr userDrawn="1"/>
          </p:nvSpPr>
          <p:spPr>
            <a:xfrm>
              <a:off x="0" y="111924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42000"/>
                    <a:hueMod val="42000"/>
                    <a:satMod val="124000"/>
                    <a:lumMod val="62000"/>
                  </a:schemeClr>
                  <a:schemeClr val="dk2">
                    <a:tint val="96000"/>
                    <a:satMod val="130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Oval 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Oval 10"/>
            <p:cNvSpPr/>
            <p:nvPr/>
          </p:nvSpPr>
          <p:spPr>
            <a:xfrm>
              <a:off x="7999412" y="1587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4000"/>
                  </a:schemeClr>
                </a:gs>
                <a:gs pos="73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Oval 11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1000"/>
                  </a:schemeClr>
                </a:gs>
                <a:gs pos="75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8609012" y="5865239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0000"/>
                  </a:schemeClr>
                </a:gs>
                <a:gs pos="66000">
                  <a:schemeClr val="accent1">
                    <a:lumMod val="60000"/>
                    <a:lumOff val="40000"/>
                    <a:alpha val="0"/>
                  </a:schemeClr>
                </a:gs>
                <a:gs pos="31000">
                  <a:schemeClr val="accent1">
                    <a:lumMod val="60000"/>
                    <a:lumOff val="40000"/>
                    <a:alpha val="5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02793" y="1036361"/>
            <a:ext cx="8825658" cy="2677648"/>
          </a:xfrm>
        </p:spPr>
        <p:txBody>
          <a:bodyPr anchor="b"/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02793" y="3916004"/>
            <a:ext cx="8825658" cy="861420"/>
          </a:xfrm>
          <a:prstGeom prst="rect">
            <a:avLst/>
          </a:prstGeo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17" name="Rectangle 16"/>
          <p:cNvSpPr/>
          <p:nvPr/>
        </p:nvSpPr>
        <p:spPr>
          <a:xfrm>
            <a:off x="10443728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351008" y="292608"/>
            <a:ext cx="838199" cy="767687"/>
          </a:xfrm>
        </p:spPr>
        <p:txBody>
          <a:bodyPr/>
          <a:lstStyle>
            <a:lvl1pPr>
              <a:defRPr sz="2800" b="0" i="0"/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8B8E0160-3512-4F15-A913-1123D12E67B2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54602" y="4763331"/>
            <a:ext cx="11064535" cy="161522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42000"/>
                    <a:hueMod val="42000"/>
                    <a:satMod val="124000"/>
                    <a:lumMod val="62000"/>
                  </a:schemeClr>
                  <a:schemeClr val="dk2">
                    <a:tint val="96000"/>
                    <a:satMod val="130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7999412" y="1587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4000"/>
                  </a:schemeClr>
                </a:gs>
                <a:gs pos="73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1000"/>
                  </a:schemeClr>
                </a:gs>
                <a:gs pos="75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5239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0000"/>
                  </a:schemeClr>
                </a:gs>
                <a:gs pos="66000">
                  <a:schemeClr val="accent1">
                    <a:lumMod val="60000"/>
                    <a:lumOff val="40000"/>
                    <a:alpha val="0"/>
                  </a:schemeClr>
                </a:gs>
                <a:gs pos="31000">
                  <a:schemeClr val="accent1">
                    <a:lumMod val="60000"/>
                    <a:lumOff val="40000"/>
                    <a:alpha val="5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5"/>
            <p:cNvSpPr/>
            <p:nvPr/>
          </p:nvSpPr>
          <p:spPr bwMode="gray">
            <a:xfrm rot="15922489">
              <a:off x="4203594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9" name="Freeform 5"/>
            <p:cNvSpPr/>
            <p:nvPr/>
          </p:nvSpPr>
          <p:spPr bwMode="gray">
            <a:xfrm rot="16200000">
              <a:off x="32954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8" name="Rectangle 7"/>
            <p:cNvSpPr/>
            <p:nvPr/>
          </p:nvSpPr>
          <p:spPr bwMode="gray">
            <a:xfrm>
              <a:off x="6172200" y="402165"/>
              <a:ext cx="55964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693332"/>
            <a:ext cx="3860259" cy="173566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547872" y="1143000"/>
            <a:ext cx="3227192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5" y="3657600"/>
            <a:ext cx="3859212" cy="13716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accent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120F81-B39D-4CBB-8BF3-5D6E395D0F72}" type="datetimeFigureOut">
              <a:rPr lang="en-US" dirty="0"/>
              <a:t>7/17/2023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61110" y="6391839"/>
            <a:ext cx="3859795" cy="304801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15" name="Rectangle 14"/>
          <p:cNvSpPr/>
          <p:nvPr/>
        </p:nvSpPr>
        <p:spPr>
          <a:xfrm>
            <a:off x="10443728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-13374" y="-5963"/>
            <a:ext cx="12192000" cy="6863963"/>
            <a:chOff x="-26748" y="-5963"/>
            <a:chExt cx="12192000" cy="6863963"/>
          </a:xfrm>
        </p:grpSpPr>
        <p:sp>
          <p:nvSpPr>
            <p:cNvPr id="11" name="Rectangle 10"/>
            <p:cNvSpPr/>
            <p:nvPr/>
          </p:nvSpPr>
          <p:spPr>
            <a:xfrm>
              <a:off x="-26748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42000"/>
                    <a:hueMod val="42000"/>
                    <a:satMod val="124000"/>
                    <a:lumMod val="62000"/>
                  </a:schemeClr>
                  <a:schemeClr val="dk2">
                    <a:tint val="96000"/>
                    <a:satMod val="130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Oval 11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7999412" y="1587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4000"/>
                  </a:schemeClr>
                </a:gs>
                <a:gs pos="73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 userDrawn="1"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1000"/>
                  </a:schemeClr>
                </a:gs>
                <a:gs pos="75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5239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0000"/>
                  </a:schemeClr>
                </a:gs>
                <a:gs pos="66000">
                  <a:schemeClr val="accent1">
                    <a:lumMod val="60000"/>
                    <a:lumOff val="40000"/>
                    <a:alpha val="0"/>
                  </a:schemeClr>
                </a:gs>
                <a:gs pos="31000">
                  <a:schemeClr val="accent1">
                    <a:lumMod val="60000"/>
                    <a:lumOff val="40000"/>
                    <a:alpha val="5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Freeform 5"/>
            <p:cNvSpPr/>
            <p:nvPr/>
          </p:nvSpPr>
          <p:spPr bwMode="gray">
            <a:xfrm rot="10800000">
              <a:off x="430452" y="268789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8" name="Freeform 5"/>
            <p:cNvSpPr/>
            <p:nvPr/>
          </p:nvSpPr>
          <p:spPr bwMode="gray">
            <a:xfrm rot="10371525">
              <a:off x="263767" y="443825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9" name="Freeform 5"/>
            <p:cNvSpPr>
              <a:spLocks noEditPoints="1"/>
            </p:cNvSpPr>
            <p:nvPr/>
          </p:nvSpPr>
          <p:spPr bwMode="gray">
            <a:xfrm>
              <a:off x="-26748" y="-5963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9036" y="1107501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787330" y="2058988"/>
            <a:ext cx="8825656" cy="49371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accent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F9FFFF-3106-4DDB-AA62-0C80862170D6}" type="datetimeFigureOut">
              <a:rPr lang="en-US" dirty="0"/>
              <a:t>7/17/2023</a:t>
            </a:fld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10443728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A3F2E01A-B68C-4D0A-93B4-E0776602BD80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809036" y="4919209"/>
            <a:ext cx="10670119" cy="1557642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0" name="Rectangle 9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42000"/>
                    <a:hueMod val="42000"/>
                    <a:satMod val="124000"/>
                    <a:lumMod val="62000"/>
                  </a:schemeClr>
                  <a:schemeClr val="dk2">
                    <a:tint val="96000"/>
                    <a:satMod val="130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Oval 10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Oval 11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7999412" y="1587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4000"/>
                  </a:schemeClr>
                </a:gs>
                <a:gs pos="73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1000"/>
                  </a:schemeClr>
                </a:gs>
                <a:gs pos="75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5865239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0000"/>
                  </a:schemeClr>
                </a:gs>
                <a:gs pos="66000">
                  <a:schemeClr val="accent1">
                    <a:lumMod val="60000"/>
                    <a:lumOff val="40000"/>
                    <a:alpha val="0"/>
                  </a:schemeClr>
                </a:gs>
                <a:gs pos="31000">
                  <a:schemeClr val="accent1">
                    <a:lumMod val="60000"/>
                    <a:lumOff val="40000"/>
                    <a:alpha val="5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Freeform 5"/>
            <p:cNvSpPr/>
            <p:nvPr/>
          </p:nvSpPr>
          <p:spPr bwMode="gray">
            <a:xfrm>
              <a:off x="455612" y="2801319"/>
              <a:ext cx="11277600" cy="3602637"/>
            </a:xfrm>
            <a:custGeom>
              <a:avLst/>
              <a:gdLst/>
              <a:ahLst/>
              <a:cxnLst/>
              <a:rect l="l" t="t" r="r" b="b"/>
              <a:pathLst>
                <a:path w="10000" h="7946">
                  <a:moveTo>
                    <a:pt x="0" y="0"/>
                  </a:moveTo>
                  <a:lnTo>
                    <a:pt x="0" y="7945"/>
                  </a:lnTo>
                  <a:lnTo>
                    <a:pt x="10000" y="7946"/>
                  </a:lnTo>
                  <a:lnTo>
                    <a:pt x="10000" y="4"/>
                  </a:lnTo>
                  <a:lnTo>
                    <a:pt x="10000" y="4"/>
                  </a:lnTo>
                  <a:lnTo>
                    <a:pt x="9773" y="91"/>
                  </a:lnTo>
                  <a:lnTo>
                    <a:pt x="9547" y="175"/>
                  </a:lnTo>
                  <a:lnTo>
                    <a:pt x="9320" y="256"/>
                  </a:lnTo>
                  <a:lnTo>
                    <a:pt x="9092" y="326"/>
                  </a:lnTo>
                  <a:lnTo>
                    <a:pt x="8865" y="396"/>
                  </a:lnTo>
                  <a:lnTo>
                    <a:pt x="8637" y="462"/>
                  </a:lnTo>
                  <a:lnTo>
                    <a:pt x="8412" y="518"/>
                  </a:lnTo>
                  <a:lnTo>
                    <a:pt x="8184" y="571"/>
                  </a:lnTo>
                  <a:lnTo>
                    <a:pt x="7957" y="620"/>
                  </a:lnTo>
                  <a:lnTo>
                    <a:pt x="7734" y="662"/>
                  </a:lnTo>
                  <a:lnTo>
                    <a:pt x="7508" y="704"/>
                  </a:lnTo>
                  <a:lnTo>
                    <a:pt x="7285" y="739"/>
                  </a:lnTo>
                  <a:lnTo>
                    <a:pt x="7062" y="767"/>
                  </a:lnTo>
                  <a:lnTo>
                    <a:pt x="6840" y="795"/>
                  </a:lnTo>
                  <a:lnTo>
                    <a:pt x="6620" y="819"/>
                  </a:lnTo>
                  <a:lnTo>
                    <a:pt x="6402" y="837"/>
                  </a:lnTo>
                  <a:lnTo>
                    <a:pt x="6184" y="851"/>
                  </a:lnTo>
                  <a:lnTo>
                    <a:pt x="5968" y="865"/>
                  </a:lnTo>
                  <a:lnTo>
                    <a:pt x="5755" y="872"/>
                  </a:lnTo>
                  <a:lnTo>
                    <a:pt x="5542" y="879"/>
                  </a:lnTo>
                  <a:lnTo>
                    <a:pt x="5332" y="882"/>
                  </a:lnTo>
                  <a:lnTo>
                    <a:pt x="5124" y="879"/>
                  </a:lnTo>
                  <a:lnTo>
                    <a:pt x="4918" y="879"/>
                  </a:lnTo>
                  <a:lnTo>
                    <a:pt x="4714" y="872"/>
                  </a:lnTo>
                  <a:lnTo>
                    <a:pt x="4514" y="861"/>
                  </a:lnTo>
                  <a:lnTo>
                    <a:pt x="4316" y="851"/>
                  </a:lnTo>
                  <a:lnTo>
                    <a:pt x="4122" y="840"/>
                  </a:lnTo>
                  <a:lnTo>
                    <a:pt x="3929" y="823"/>
                  </a:lnTo>
                  <a:lnTo>
                    <a:pt x="3739" y="805"/>
                  </a:lnTo>
                  <a:lnTo>
                    <a:pt x="3553" y="788"/>
                  </a:lnTo>
                  <a:lnTo>
                    <a:pt x="3190" y="742"/>
                  </a:lnTo>
                  <a:lnTo>
                    <a:pt x="2842" y="693"/>
                  </a:lnTo>
                  <a:lnTo>
                    <a:pt x="2508" y="641"/>
                  </a:lnTo>
                  <a:lnTo>
                    <a:pt x="2192" y="585"/>
                  </a:lnTo>
                  <a:lnTo>
                    <a:pt x="1890" y="525"/>
                  </a:lnTo>
                  <a:lnTo>
                    <a:pt x="1610" y="462"/>
                  </a:lnTo>
                  <a:lnTo>
                    <a:pt x="1347" y="399"/>
                  </a:lnTo>
                  <a:lnTo>
                    <a:pt x="1105" y="336"/>
                  </a:lnTo>
                  <a:lnTo>
                    <a:pt x="883" y="277"/>
                  </a:lnTo>
                  <a:lnTo>
                    <a:pt x="686" y="221"/>
                  </a:lnTo>
                  <a:lnTo>
                    <a:pt x="508" y="168"/>
                  </a:lnTo>
                  <a:lnTo>
                    <a:pt x="358" y="123"/>
                  </a:lnTo>
                  <a:lnTo>
                    <a:pt x="232" y="81"/>
                  </a:lnTo>
                  <a:lnTo>
                    <a:pt x="59" y="21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9" name="Freeform 5"/>
            <p:cNvSpPr/>
            <p:nvPr/>
          </p:nvSpPr>
          <p:spPr bwMode="gray">
            <a:xfrm rot="21010068">
              <a:off x="8490951" y="271487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8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063416"/>
            <a:ext cx="8825659" cy="1379755"/>
          </a:xfrm>
        </p:spPr>
        <p:txBody>
          <a:bodyPr anchor="ctr"/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543300"/>
            <a:ext cx="8825659" cy="2476500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DA38B7-AE95-4DC8-9A51-7A71F545B098}" type="datetimeFigureOut">
              <a:rPr lang="en-US" dirty="0"/>
              <a:t>7/17/2023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61110" y="6391839"/>
            <a:ext cx="3859795" cy="304801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10443728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6" name="Rectangle 15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42000"/>
                    <a:hueMod val="42000"/>
                    <a:satMod val="124000"/>
                    <a:lumMod val="62000"/>
                  </a:schemeClr>
                  <a:schemeClr val="dk2">
                    <a:tint val="96000"/>
                    <a:satMod val="130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1587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4000"/>
                  </a:schemeClr>
                </a:gs>
                <a:gs pos="73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1000"/>
                  </a:schemeClr>
                </a:gs>
                <a:gs pos="75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8609012" y="5865239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0000"/>
                  </a:schemeClr>
                </a:gs>
                <a:gs pos="66000">
                  <a:schemeClr val="accent1">
                    <a:lumMod val="60000"/>
                    <a:lumOff val="40000"/>
                    <a:alpha val="0"/>
                  </a:schemeClr>
                </a:gs>
                <a:gs pos="31000">
                  <a:schemeClr val="accent1">
                    <a:lumMod val="60000"/>
                    <a:lumOff val="40000"/>
                    <a:alpha val="5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5"/>
            <p:cNvSpPr/>
            <p:nvPr/>
          </p:nvSpPr>
          <p:spPr bwMode="gray">
            <a:xfrm rot="21010068">
              <a:off x="8490951" y="41851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5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23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11" name="TextBox 10"/>
          <p:cNvSpPr txBox="1"/>
          <p:nvPr/>
        </p:nvSpPr>
        <p:spPr bwMode="gray">
          <a:xfrm>
            <a:off x="898295" y="603589"/>
            <a:ext cx="8019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sz="9600" dirty="0"/>
              <a:t>“</a:t>
            </a:r>
          </a:p>
        </p:txBody>
      </p:sp>
      <p:sp>
        <p:nvSpPr>
          <p:cNvPr id="13" name="TextBox 12"/>
          <p:cNvSpPr txBox="1"/>
          <p:nvPr/>
        </p:nvSpPr>
        <p:spPr bwMode="gray">
          <a:xfrm>
            <a:off x="9705137" y="2613787"/>
            <a:ext cx="8019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sz="9600" dirty="0"/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980517"/>
            <a:ext cx="8460983" cy="2705034"/>
          </a:xfrm>
        </p:spPr>
        <p:txBody>
          <a:bodyPr anchor="ctr"/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 bwMode="gray">
          <a:xfrm>
            <a:off x="1945945" y="3686515"/>
            <a:ext cx="7725772" cy="342174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/>
                </a:solidFill>
                <a:latin typeface="+mn-lt"/>
                <a:ea typeface="+mn-ea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5014393"/>
            <a:ext cx="8825659" cy="1012664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F1EC2B-8188-4AC2-9F0D-8D09C51D505A}" type="datetimeFigureOut">
              <a:rPr lang="en-US" dirty="0"/>
              <a:t>7/17/2023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61110" y="6391839"/>
            <a:ext cx="3859795" cy="304801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24" name="Rectangle 23"/>
          <p:cNvSpPr/>
          <p:nvPr/>
        </p:nvSpPr>
        <p:spPr>
          <a:xfrm>
            <a:off x="10443728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0" name="Rectangle 9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42000"/>
                    <a:hueMod val="42000"/>
                    <a:satMod val="124000"/>
                    <a:lumMod val="62000"/>
                  </a:schemeClr>
                  <a:schemeClr val="dk2">
                    <a:tint val="96000"/>
                    <a:satMod val="130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Oval 10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7999412" y="1587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4000"/>
                  </a:schemeClr>
                </a:gs>
                <a:gs pos="73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1000"/>
                  </a:schemeClr>
                </a:gs>
                <a:gs pos="75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5865239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0000"/>
                  </a:schemeClr>
                </a:gs>
                <a:gs pos="66000">
                  <a:schemeClr val="accent1">
                    <a:lumMod val="60000"/>
                    <a:lumOff val="40000"/>
                    <a:alpha val="0"/>
                  </a:schemeClr>
                </a:gs>
                <a:gs pos="31000">
                  <a:schemeClr val="accent1">
                    <a:lumMod val="60000"/>
                    <a:lumOff val="40000"/>
                    <a:alpha val="5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Freeform 5"/>
            <p:cNvSpPr/>
            <p:nvPr/>
          </p:nvSpPr>
          <p:spPr bwMode="gray">
            <a:xfrm rot="21010068">
              <a:off x="8490951" y="4193583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8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5" y="2404477"/>
            <a:ext cx="8825659" cy="1788704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38587" y="5024967"/>
            <a:ext cx="8825658" cy="860400"/>
          </a:xfrm>
          <a:prstGeom prst="rect">
            <a:avLst/>
          </a:prstGeo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12B75E-944F-430B-BE5F-C69FA8823C04}" type="datetimeFigureOut">
              <a:rPr lang="en-US" dirty="0"/>
              <a:t>7/17/2023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61110" y="6391839"/>
            <a:ext cx="3859795" cy="304801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10443728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itle Placeholder 1"/>
          <p:cNvSpPr>
            <a:spLocks noGrp="1"/>
          </p:cNvSpPr>
          <p:nvPr>
            <p:ph type="title"/>
          </p:nvPr>
        </p:nvSpPr>
        <p:spPr>
          <a:xfrm>
            <a:off x="1154954" y="947920"/>
            <a:ext cx="8761413" cy="72848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10999"/>
            <a:ext cx="3129168" cy="576262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54954" y="3187261"/>
            <a:ext cx="3129168" cy="2839796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2721" y="2610999"/>
            <a:ext cx="3145380" cy="576262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12721" y="3187261"/>
            <a:ext cx="3145380" cy="2839795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86701" y="2603500"/>
            <a:ext cx="3157448" cy="576261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86700" y="3187261"/>
            <a:ext cx="3161029" cy="2839794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22" name="Straight Connector 21"/>
          <p:cNvCxnSpPr/>
          <p:nvPr/>
        </p:nvCxnSpPr>
        <p:spPr>
          <a:xfrm>
            <a:off x="440397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>
            <a:off x="777240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AE0DC7-7F53-471C-A711-B3DA6F2535F3}" type="datetimeFigureOut">
              <a:rPr lang="en-US" dirty="0"/>
              <a:t>7/17/2023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561110" y="6391839"/>
            <a:ext cx="3859795" cy="304801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ctr"/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532844"/>
            <a:ext cx="3020744" cy="576263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334552" y="2611246"/>
            <a:ext cx="2691242" cy="1583764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54953" y="5109107"/>
            <a:ext cx="3020745" cy="917949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68865" y="4532845"/>
            <a:ext cx="3050438" cy="576262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748463" y="2642840"/>
            <a:ext cx="2691242" cy="155217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4568865" y="5109107"/>
            <a:ext cx="3050438" cy="921409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83434" y="4532845"/>
            <a:ext cx="3050438" cy="576262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163031" y="2618992"/>
            <a:ext cx="2691242" cy="1576018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83434" y="5109107"/>
            <a:ext cx="3054127" cy="896341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21" name="Straight Connector 20"/>
          <p:cNvCxnSpPr/>
          <p:nvPr/>
        </p:nvCxnSpPr>
        <p:spPr>
          <a:xfrm>
            <a:off x="440583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>
            <a:off x="7797802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1F4C9D-4618-451D-80C1-6A376BB42AB4}" type="datetimeFigureOut">
              <a:rPr lang="en-US" dirty="0"/>
              <a:t>7/17/2023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561110" y="6391839"/>
            <a:ext cx="3859795" cy="304801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Placeholder 1"/>
          <p:cNvSpPr>
            <a:spLocks noGrp="1"/>
          </p:cNvSpPr>
          <p:nvPr>
            <p:ph type="title"/>
          </p:nvPr>
        </p:nvSpPr>
        <p:spPr>
          <a:xfrm>
            <a:off x="1154954" y="947920"/>
            <a:ext cx="8761413" cy="72848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2603500"/>
            <a:ext cx="8825659" cy="3416300"/>
          </a:xfrm>
          <a:prstGeom prst="rect">
            <a:avLst/>
          </a:prstGeom>
        </p:spPr>
        <p:txBody>
          <a:bodyPr vert="eaVert" anchor="t" anchorCtr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4D2318-CE40-42F6-962A-4C6D6CF697DB}" type="datetimeFigureOut">
              <a:rPr lang="en-US" dirty="0"/>
              <a:t>7/17/2023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61110" y="6391839"/>
            <a:ext cx="3859795" cy="304801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42000"/>
                    <a:hueMod val="42000"/>
                    <a:satMod val="124000"/>
                    <a:lumMod val="62000"/>
                  </a:schemeClr>
                  <a:schemeClr val="dk2">
                    <a:tint val="96000"/>
                    <a:satMod val="130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7999412" y="1587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4000"/>
                  </a:schemeClr>
                </a:gs>
                <a:gs pos="73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1000"/>
                  </a:schemeClr>
                </a:gs>
                <a:gs pos="75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8609012" y="5865239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0000"/>
                  </a:schemeClr>
                </a:gs>
                <a:gs pos="66000">
                  <a:schemeClr val="accent1">
                    <a:lumMod val="60000"/>
                    <a:lumOff val="40000"/>
                    <a:alpha val="0"/>
                  </a:schemeClr>
                </a:gs>
                <a:gs pos="31000">
                  <a:schemeClr val="accent1">
                    <a:lumMod val="60000"/>
                    <a:lumOff val="40000"/>
                    <a:alpha val="5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5"/>
            <p:cNvSpPr/>
            <p:nvPr/>
          </p:nvSpPr>
          <p:spPr bwMode="gray">
            <a:xfrm rot="5101749">
              <a:off x="6294738" y="457773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3" name="Rectangle 12"/>
            <p:cNvSpPr/>
            <p:nvPr/>
          </p:nvSpPr>
          <p:spPr>
            <a:xfrm>
              <a:off x="414867" y="402165"/>
              <a:ext cx="6510866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5"/>
            <p:cNvSpPr/>
            <p:nvPr/>
          </p:nvSpPr>
          <p:spPr bwMode="gray">
            <a:xfrm rot="5400000">
              <a:off x="44492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2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585235" y="1297430"/>
            <a:ext cx="1409965" cy="4729626"/>
          </a:xfrm>
        </p:spPr>
        <p:txBody>
          <a:bodyPr vert="eaVert" anchor="b" anchorCtr="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1297429"/>
            <a:ext cx="6247546" cy="4729627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476AC1-EB7F-4BEF-90D9-5764B50DAF8A}" type="datetimeFigureOut">
              <a:rPr lang="en-US" dirty="0"/>
              <a:t>7/17/2023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61110" y="6391839"/>
            <a:ext cx="3859795" cy="304801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18" name="Rectangle 17"/>
          <p:cNvSpPr/>
          <p:nvPr/>
        </p:nvSpPr>
        <p:spPr>
          <a:xfrm>
            <a:off x="10443728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B570F2B1-FAB1-4617-867C-20850BCFA8F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24428" y="5754359"/>
            <a:ext cx="3505504" cy="835224"/>
          </a:xfrm>
          <a:prstGeom prst="rect">
            <a:avLst/>
          </a:prstGeom>
        </p:spPr>
      </p:pic>
      <p:sp>
        <p:nvSpPr>
          <p:cNvPr id="8" name="Title 1">
            <a:extLst>
              <a:ext uri="{FF2B5EF4-FFF2-40B4-BE49-F238E27FC236}">
                <a16:creationId xmlns:a16="http://schemas.microsoft.com/office/drawing/2014/main" id="{6C0FE906-E69E-4663-AC8B-6C79448FBA32}"/>
              </a:ext>
            </a:extLst>
          </p:cNvPr>
          <p:cNvSpPr txBox="1">
            <a:spLocks/>
          </p:cNvSpPr>
          <p:nvPr userDrawn="1"/>
        </p:nvSpPr>
        <p:spPr>
          <a:xfrm>
            <a:off x="1551911" y="2714532"/>
            <a:ext cx="7618722" cy="3155950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 fontAlgn="auto">
              <a:lnSpc>
                <a:spcPct val="120000"/>
              </a:lnSpc>
              <a:spcAft>
                <a:spcPts val="0"/>
              </a:spcAft>
              <a:defRPr/>
            </a:pPr>
            <a:r>
              <a:rPr lang="en-US" b="1" dirty="0">
                <a:solidFill>
                  <a:srgbClr val="800000"/>
                </a:solidFill>
                <a:latin typeface="Gill Sans"/>
                <a:cs typeface="Gill Sans"/>
              </a:rPr>
              <a:t>Contact us today!</a:t>
            </a:r>
          </a:p>
          <a:p>
            <a:pPr algn="l" fontAlgn="auto">
              <a:lnSpc>
                <a:spcPct val="120000"/>
              </a:lnSpc>
              <a:spcAft>
                <a:spcPts val="0"/>
              </a:spcAft>
              <a:defRPr/>
            </a:pPr>
            <a:r>
              <a:rPr lang="en-US" dirty="0">
                <a:latin typeface="Palatino"/>
                <a:cs typeface="Palatino"/>
              </a:rPr>
              <a:t>855.866.1884</a:t>
            </a:r>
          </a:p>
          <a:p>
            <a:pPr algn="l" fontAlgn="auto">
              <a:lnSpc>
                <a:spcPct val="120000"/>
              </a:lnSpc>
              <a:spcAft>
                <a:spcPts val="0"/>
              </a:spcAft>
              <a:defRPr/>
            </a:pPr>
            <a:r>
              <a:rPr lang="en-US" dirty="0">
                <a:latin typeface="Palatino"/>
                <a:cs typeface="Palatino"/>
                <a:hlinkClick r:id="rId3"/>
              </a:rPr>
              <a:t>www.ndbin.org</a:t>
            </a:r>
            <a:endParaRPr lang="en-US" dirty="0">
              <a:latin typeface="Palatino"/>
              <a:cs typeface="Palatino"/>
            </a:endParaRPr>
          </a:p>
          <a:p>
            <a:pPr algn="l" fontAlgn="auto">
              <a:lnSpc>
                <a:spcPct val="120000"/>
              </a:lnSpc>
              <a:spcAft>
                <a:spcPts val="0"/>
              </a:spcAft>
              <a:defRPr/>
            </a:pPr>
            <a:endParaRPr lang="en-US" dirty="0">
              <a:latin typeface="Palatino"/>
              <a:cs typeface="Palatino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7553F2D9-8D49-4151-86B0-BC9C58C18565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7293347" y="5440477"/>
            <a:ext cx="2062162" cy="1863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eaLnBrk="1" hangingPunct="1">
              <a:lnSpc>
                <a:spcPct val="90000"/>
              </a:lnSpc>
              <a:buFont typeface="Arial" pitchFamily="34" charset="0"/>
              <a:buNone/>
              <a:defRPr/>
            </a:pPr>
            <a:r>
              <a:rPr lang="en-US" altLang="en-US" sz="1600" dirty="0">
                <a:latin typeface="Palatino" charset="0"/>
              </a:rPr>
              <a:t>Funded by:</a:t>
            </a:r>
          </a:p>
          <a:p>
            <a:pPr eaLnBrk="1" hangingPunct="1">
              <a:lnSpc>
                <a:spcPct val="90000"/>
              </a:lnSpc>
              <a:buFont typeface="Arial" pitchFamily="34" charset="0"/>
              <a:buNone/>
              <a:defRPr/>
            </a:pPr>
            <a:endParaRPr lang="en-US" altLang="en-US" sz="1600" dirty="0">
              <a:latin typeface="Palatino" charset="0"/>
            </a:endParaRPr>
          </a:p>
          <a:p>
            <a:pPr eaLnBrk="1" hangingPunct="1">
              <a:lnSpc>
                <a:spcPct val="90000"/>
              </a:lnSpc>
              <a:buFont typeface="Arial" pitchFamily="34" charset="0"/>
              <a:buNone/>
              <a:defRPr/>
            </a:pPr>
            <a:endParaRPr lang="en-US" altLang="en-US" sz="1600" dirty="0">
              <a:latin typeface="Palatino" charset="0"/>
            </a:endParaRPr>
          </a:p>
          <a:p>
            <a:pPr eaLnBrk="1" hangingPunct="1">
              <a:lnSpc>
                <a:spcPct val="90000"/>
              </a:lnSpc>
              <a:buFont typeface="Arial" pitchFamily="34" charset="0"/>
              <a:buNone/>
              <a:defRPr/>
            </a:pPr>
            <a:endParaRPr lang="en-US" altLang="en-US" sz="1600" dirty="0">
              <a:latin typeface="Palatino" charset="0"/>
            </a:endParaRPr>
          </a:p>
          <a:p>
            <a:pPr eaLnBrk="1" hangingPunct="1">
              <a:lnSpc>
                <a:spcPct val="90000"/>
              </a:lnSpc>
              <a:buFont typeface="Arial" pitchFamily="34" charset="0"/>
              <a:buNone/>
              <a:defRPr/>
            </a:pPr>
            <a:endParaRPr lang="en-US" altLang="en-US" sz="1600" dirty="0">
              <a:latin typeface="Palatino" charset="0"/>
            </a:endParaRPr>
          </a:p>
          <a:p>
            <a:pPr eaLnBrk="1" hangingPunct="1">
              <a:lnSpc>
                <a:spcPct val="90000"/>
              </a:lnSpc>
              <a:buFont typeface="Arial" pitchFamily="34" charset="0"/>
              <a:buNone/>
              <a:defRPr/>
            </a:pPr>
            <a:endParaRPr lang="en-US" altLang="en-US" sz="1600" dirty="0">
              <a:latin typeface="Palatino" charset="0"/>
            </a:endParaRPr>
          </a:p>
          <a:p>
            <a:pPr eaLnBrk="1" hangingPunct="1">
              <a:lnSpc>
                <a:spcPct val="90000"/>
              </a:lnSpc>
              <a:buFont typeface="Arial" pitchFamily="34" charset="0"/>
              <a:buNone/>
              <a:defRPr/>
            </a:pPr>
            <a:endParaRPr lang="en-US" altLang="en-US" sz="1600" dirty="0">
              <a:latin typeface="Palatino" charset="0"/>
            </a:endParaRPr>
          </a:p>
          <a:p>
            <a:pPr eaLnBrk="1" hangingPunct="1">
              <a:lnSpc>
                <a:spcPct val="90000"/>
              </a:lnSpc>
              <a:buFont typeface="Arial" pitchFamily="34" charset="0"/>
              <a:buNone/>
              <a:defRPr/>
            </a:pPr>
            <a:endParaRPr lang="en-US" altLang="en-US" sz="1600" dirty="0">
              <a:latin typeface="Palatino" charset="0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8EE9F9DA-0ED1-4720-8E6E-10485CEC134D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3668720" y="187921"/>
            <a:ext cx="4485813" cy="24921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82428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Placeholder 1"/>
          <p:cNvSpPr>
            <a:spLocks noGrp="1"/>
          </p:cNvSpPr>
          <p:nvPr>
            <p:ph type="title"/>
          </p:nvPr>
        </p:nvSpPr>
        <p:spPr>
          <a:xfrm>
            <a:off x="1154954" y="947920"/>
            <a:ext cx="8761413" cy="72848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defRPr sz="44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54954" y="2514723"/>
            <a:ext cx="8761413" cy="34163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20712A-F861-4AB0-A754-4F5A2033CD4B}" type="datetimeFigureOut">
              <a:rPr lang="en-US" dirty="0"/>
              <a:t>7/17/2023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42000"/>
                    <a:hueMod val="42000"/>
                    <a:satMod val="124000"/>
                    <a:lumMod val="62000"/>
                  </a:schemeClr>
                  <a:schemeClr val="dk2">
                    <a:tint val="96000"/>
                    <a:satMod val="130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Oval 11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7999412" y="1587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4000"/>
                  </a:schemeClr>
                </a:gs>
                <a:gs pos="73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1000"/>
                  </a:schemeClr>
                </a:gs>
                <a:gs pos="75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5239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0000"/>
                  </a:schemeClr>
                </a:gs>
                <a:gs pos="66000">
                  <a:schemeClr val="accent1">
                    <a:lumMod val="60000"/>
                    <a:lumOff val="40000"/>
                    <a:alpha val="0"/>
                  </a:schemeClr>
                </a:gs>
                <a:gs pos="31000">
                  <a:schemeClr val="accent1">
                    <a:lumMod val="60000"/>
                    <a:lumOff val="40000"/>
                    <a:alpha val="5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Rectangle 6"/>
            <p:cNvSpPr/>
            <p:nvPr/>
          </p:nvSpPr>
          <p:spPr>
            <a:xfrm>
              <a:off x="7289800" y="402165"/>
              <a:ext cx="44788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" name="Freeform 5"/>
            <p:cNvSpPr/>
            <p:nvPr/>
          </p:nvSpPr>
          <p:spPr bwMode="gray">
            <a:xfrm rot="16200000">
              <a:off x="3787244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9" name="Freeform 5"/>
            <p:cNvSpPr/>
            <p:nvPr/>
          </p:nvSpPr>
          <p:spPr bwMode="gray">
            <a:xfrm rot="15922489">
              <a:off x="4698352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9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84277" y="2632166"/>
            <a:ext cx="4351023" cy="2283823"/>
          </a:xfrm>
        </p:spPr>
        <p:txBody>
          <a:bodyPr anchor="ctr"/>
          <a:lstStyle>
            <a:lvl1pPr algn="l">
              <a:defRPr sz="4400" b="0" cap="none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95559" y="2677644"/>
            <a:ext cx="3757545" cy="2283824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l">
              <a:buNone/>
              <a:defRPr sz="2800" cap="all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4507B7-F2DC-4B2C-B14D-58A9766807A2}" type="datetimeFigureOut">
              <a:rPr lang="en-US" dirty="0"/>
              <a:t>7/17/2023</a:t>
            </a:fld>
            <a:endParaRPr lang="en-US" dirty="0"/>
          </a:p>
        </p:txBody>
      </p:sp>
      <p:sp>
        <p:nvSpPr>
          <p:cNvPr id="15" name="Rectangle 14"/>
          <p:cNvSpPr/>
          <p:nvPr/>
        </p:nvSpPr>
        <p:spPr>
          <a:xfrm>
            <a:off x="10443728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91502E4D-6B76-4313-B685-5D8921B9C687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39035" y="402165"/>
            <a:ext cx="5027287" cy="2792937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4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51368" y="2603500"/>
            <a:ext cx="4828744" cy="3416301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8711" y="2603500"/>
            <a:ext cx="4825159" cy="3377705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4A483D-5CB4-4842-8F2F-05D5276ACF63}" type="datetimeFigureOut">
              <a:rPr lang="en-US" dirty="0"/>
              <a:t>7/17/2023</a:t>
            </a:fld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4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36063"/>
            <a:ext cx="4825158" cy="576262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4954" y="3212326"/>
            <a:ext cx="4825158" cy="2807476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08711" y="2603499"/>
            <a:ext cx="4825160" cy="608825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08712" y="3212327"/>
            <a:ext cx="4825159" cy="2807474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1CE32E-9DC0-47C8-A657-48F5C3E4A10B}" type="datetimeFigureOut">
              <a:rPr lang="en-US" dirty="0"/>
              <a:t>7/17/2023</a:t>
            </a:fld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4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3C8F74D4-1F26-4893-9E03-2FAC2667851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54954" y="2514723"/>
            <a:ext cx="8761413" cy="34163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C4FB43ED-6D4E-4AA7-9FF0-669B0946DB5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916367" y="5931023"/>
            <a:ext cx="2054530" cy="749873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10443728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39A91A57-B1D2-474B-86F8-439F00DCDE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1273" y="414520"/>
            <a:ext cx="8761413" cy="728480"/>
          </a:xfrm>
        </p:spPr>
        <p:txBody>
          <a:bodyPr/>
          <a:lstStyle>
            <a:lvl1pPr>
              <a:defRPr sz="44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5F272CE9-DA47-47A5-B42B-9049EDED412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82092" y="1884408"/>
            <a:ext cx="8761413" cy="409570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3AFB4795-EECC-4E91-9EF1-6F106503F659}"/>
              </a:ext>
            </a:extLst>
          </p:cNvPr>
          <p:cNvCxnSpPr/>
          <p:nvPr userDrawn="1"/>
        </p:nvCxnSpPr>
        <p:spPr>
          <a:xfrm>
            <a:off x="0" y="1269507"/>
            <a:ext cx="12192000" cy="0"/>
          </a:xfrm>
          <a:prstGeom prst="line">
            <a:avLst/>
          </a:prstGeom>
          <a:ln w="76200">
            <a:solidFill>
              <a:srgbClr val="BA2006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10443728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39A91A57-B1D2-474B-86F8-439F00DCDE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1273" y="414520"/>
            <a:ext cx="8761413" cy="728480"/>
          </a:xfrm>
        </p:spPr>
        <p:txBody>
          <a:bodyPr/>
          <a:lstStyle>
            <a:lvl1pPr>
              <a:defRPr sz="44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5F272CE9-DA47-47A5-B42B-9049EDED412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82092" y="1884408"/>
            <a:ext cx="8761413" cy="409570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3AFB4795-EECC-4E91-9EF1-6F106503F659}"/>
              </a:ext>
            </a:extLst>
          </p:cNvPr>
          <p:cNvCxnSpPr/>
          <p:nvPr userDrawn="1"/>
        </p:nvCxnSpPr>
        <p:spPr>
          <a:xfrm>
            <a:off x="0" y="1269507"/>
            <a:ext cx="12192000" cy="0"/>
          </a:xfrm>
          <a:prstGeom prst="line">
            <a:avLst/>
          </a:prstGeom>
          <a:ln w="76200">
            <a:solidFill>
              <a:srgbClr val="BA2006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pic>
        <p:nvPicPr>
          <p:cNvPr id="11" name="Picture 10">
            <a:extLst>
              <a:ext uri="{FF2B5EF4-FFF2-40B4-BE49-F238E27FC236}">
                <a16:creationId xmlns:a16="http://schemas.microsoft.com/office/drawing/2014/main" id="{28C59975-7885-454B-8D25-4373FB24B75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978086" y="5980114"/>
            <a:ext cx="2054530" cy="7498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73154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42000"/>
                    <a:hueMod val="42000"/>
                    <a:satMod val="124000"/>
                    <a:lumMod val="62000"/>
                  </a:schemeClr>
                  <a:schemeClr val="dk2">
                    <a:tint val="96000"/>
                    <a:satMod val="130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7999412" y="1587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4000"/>
                  </a:schemeClr>
                </a:gs>
                <a:gs pos="73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1000"/>
                  </a:schemeClr>
                </a:gs>
                <a:gs pos="75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5239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0000"/>
                  </a:schemeClr>
                </a:gs>
                <a:gs pos="66000">
                  <a:schemeClr val="accent1">
                    <a:lumMod val="60000"/>
                    <a:lumOff val="40000"/>
                    <a:alpha val="0"/>
                  </a:schemeClr>
                </a:gs>
                <a:gs pos="31000">
                  <a:schemeClr val="accent1">
                    <a:lumMod val="60000"/>
                    <a:lumOff val="40000"/>
                    <a:alpha val="5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Freeform 5"/>
            <p:cNvSpPr/>
            <p:nvPr/>
          </p:nvSpPr>
          <p:spPr bwMode="gray">
            <a:xfrm rot="16200000">
              <a:off x="2229377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0" name="Freeform 5"/>
            <p:cNvSpPr/>
            <p:nvPr/>
          </p:nvSpPr>
          <p:spPr bwMode="gray">
            <a:xfrm rot="15922489">
              <a:off x="3140485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Rectangle 7"/>
            <p:cNvSpPr/>
            <p:nvPr/>
          </p:nvSpPr>
          <p:spPr bwMode="gray">
            <a:xfrm>
              <a:off x="5713412" y="402165"/>
              <a:ext cx="6055253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295400"/>
            <a:ext cx="2793158" cy="1600200"/>
          </a:xfrm>
        </p:spPr>
        <p:txBody>
          <a:bodyPr anchor="b"/>
          <a:lstStyle>
            <a:lvl1pPr algn="l">
              <a:defRPr sz="3600" b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81146" y="1447800"/>
            <a:ext cx="5190065" cy="4572000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5" y="3129280"/>
            <a:ext cx="2793158" cy="289559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>
                <a:solidFill>
                  <a:schemeClr val="accent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CF2683-E6E7-4CC3-9EEE-7854DD4F3545}" type="datetimeFigureOut">
              <a:rPr lang="en-US" dirty="0"/>
              <a:t>7/17/2023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61110" y="6391839"/>
            <a:ext cx="3859795" cy="304801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15" name="Rectangle 14"/>
          <p:cNvSpPr/>
          <p:nvPr/>
        </p:nvSpPr>
        <p:spPr>
          <a:xfrm>
            <a:off x="10443728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1.jpe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5" name="Rectangle 14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1">
                <a:duotone>
                  <a:schemeClr val="dk2">
                    <a:shade val="42000"/>
                    <a:hueMod val="42000"/>
                    <a:satMod val="124000"/>
                    <a:lumMod val="62000"/>
                  </a:schemeClr>
                  <a:schemeClr val="dk2">
                    <a:tint val="96000"/>
                    <a:satMod val="130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41" name="Oval 40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9" name="Oval 38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7999412" y="1587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4000"/>
                  </a:schemeClr>
                </a:gs>
                <a:gs pos="73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8" name="Oval 3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49" name="Oval 48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1000"/>
                  </a:schemeClr>
                </a:gs>
                <a:gs pos="75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5239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0000"/>
                  </a:schemeClr>
                </a:gs>
                <a:gs pos="66000">
                  <a:schemeClr val="accent1">
                    <a:lumMod val="60000"/>
                    <a:lumOff val="40000"/>
                    <a:alpha val="0"/>
                  </a:schemeClr>
                </a:gs>
                <a:gs pos="31000">
                  <a:schemeClr val="accent1">
                    <a:lumMod val="60000"/>
                    <a:lumOff val="40000"/>
                    <a:alpha val="5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Freeform 5"/>
            <p:cNvSpPr/>
            <p:nvPr/>
          </p:nvSpPr>
          <p:spPr bwMode="gray">
            <a:xfrm rot="21010068">
              <a:off x="8490951" y="17975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6" name="Freeform 5"/>
            <p:cNvSpPr/>
            <p:nvPr userDrawn="1"/>
          </p:nvSpPr>
          <p:spPr bwMode="gray">
            <a:xfrm>
              <a:off x="459506" y="1866405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9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gray">
          <a:xfrm>
            <a:off x="1154954" y="947920"/>
            <a:ext cx="8761413" cy="72848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8761413" cy="409570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650938" y="6394407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1" i="0">
                <a:solidFill>
                  <a:schemeClr val="accent1"/>
                </a:solidFill>
              </a:defRPr>
            </a:lvl1pPr>
          </a:lstStyle>
          <a:p>
            <a:fld id="{564B320A-89BA-47B2-A525-92E8D10B06E4}" type="datetimeFigureOut">
              <a:rPr lang="en-US" dirty="0"/>
              <a:t>7/17/2023</a:t>
            </a:fld>
            <a:endParaRPr lang="en-US" dirty="0"/>
          </a:p>
        </p:txBody>
      </p:sp>
      <p:sp>
        <p:nvSpPr>
          <p:cNvPr id="20" name="Rectangle 19"/>
          <p:cNvSpPr/>
          <p:nvPr/>
        </p:nvSpPr>
        <p:spPr>
          <a:xfrm>
            <a:off x="10443728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bg1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76" r:id="rId8"/>
    <p:sldLayoutId id="2147483656" r:id="rId9"/>
    <p:sldLayoutId id="2147483668" r:id="rId10"/>
    <p:sldLayoutId id="2147483667" r:id="rId11"/>
    <p:sldLayoutId id="2147483661" r:id="rId12"/>
    <p:sldLayoutId id="2147483664" r:id="rId13"/>
    <p:sldLayoutId id="2147483662" r:id="rId14"/>
    <p:sldLayoutId id="2147483669" r:id="rId15"/>
    <p:sldLayoutId id="2147483670" r:id="rId16"/>
    <p:sldLayoutId id="2147483658" r:id="rId17"/>
    <p:sldLayoutId id="2147483659" r:id="rId18"/>
    <p:sldLayoutId id="2147483674" r:id="rId19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4400" b="0" i="0" kern="1200">
          <a:solidFill>
            <a:schemeClr val="bg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3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28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24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20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publicdomainpictures.net/en/view-image.php?image=216070&amp;picture=open-blank-notebook-in-sepia" TargetMode="External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twelvemakesadozen.blogspot.com/2011/08/laundryagain.html" TargetMode="External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B89D79-7AA3-448F-8071-2F0FB8D8A19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Self-Awareness</a:t>
            </a:r>
            <a:br>
              <a:rPr lang="en-US" dirty="0"/>
            </a:b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98A8420-A92F-4A19-9BF7-5D431FD21768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Following a brain injury </a:t>
            </a:r>
          </a:p>
        </p:txBody>
      </p:sp>
    </p:spTree>
    <p:extLst>
      <p:ext uri="{BB962C8B-B14F-4D97-AF65-F5344CB8AC3E}">
        <p14:creationId xmlns:p14="http://schemas.microsoft.com/office/powerpoint/2010/main" val="420136664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966CBB-9EB7-4D8B-8F2F-861A08FB9E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931" y="385482"/>
            <a:ext cx="10421528" cy="775447"/>
          </a:xfrm>
        </p:spPr>
        <p:txBody>
          <a:bodyPr/>
          <a:lstStyle/>
          <a:p>
            <a:r>
              <a:rPr lang="en-US" dirty="0"/>
              <a:t>Accommodations for Self-Awareness 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5DA5E2C-FDEC-4B12-B620-B1140CA861C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Work with providers to develop effective problem solving techniques</a:t>
            </a:r>
          </a:p>
        </p:txBody>
      </p:sp>
    </p:spTree>
    <p:extLst>
      <p:ext uri="{BB962C8B-B14F-4D97-AF65-F5344CB8AC3E}">
        <p14:creationId xmlns:p14="http://schemas.microsoft.com/office/powerpoint/2010/main" val="333214614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966CBB-9EB7-4D8B-8F2F-861A08FB9E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931" y="385482"/>
            <a:ext cx="10421528" cy="775447"/>
          </a:xfrm>
        </p:spPr>
        <p:txBody>
          <a:bodyPr/>
          <a:lstStyle/>
          <a:p>
            <a:r>
              <a:rPr lang="en-US" dirty="0"/>
              <a:t>Accommodations for Self-Awareness 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5DA5E2C-FDEC-4B12-B620-B1140CA861C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Ask for realistic feedback from members of your support system</a:t>
            </a:r>
          </a:p>
        </p:txBody>
      </p:sp>
    </p:spTree>
    <p:extLst>
      <p:ext uri="{BB962C8B-B14F-4D97-AF65-F5344CB8AC3E}">
        <p14:creationId xmlns:p14="http://schemas.microsoft.com/office/powerpoint/2010/main" val="428304109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966CBB-9EB7-4D8B-8F2F-861A08FB9E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931" y="385482"/>
            <a:ext cx="10421528" cy="775447"/>
          </a:xfrm>
        </p:spPr>
        <p:txBody>
          <a:bodyPr/>
          <a:lstStyle/>
          <a:p>
            <a:r>
              <a:rPr lang="en-US" dirty="0"/>
              <a:t>Accommodations for Self-Awareness 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5DA5E2C-FDEC-4B12-B620-B1140CA861C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Use a memory notebook, video reviews, or device (</a:t>
            </a:r>
            <a:r>
              <a:rPr lang="en-US" dirty="0" err="1"/>
              <a:t>e.g.,cellphone</a:t>
            </a:r>
            <a:r>
              <a:rPr lang="en-US" dirty="0"/>
              <a:t>) to track progress and setbacks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6571138-C502-46F0-A5FD-CA62E38223F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3370730" y="3599330"/>
            <a:ext cx="5746376" cy="28731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436675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290EBD-2D83-4EDE-A846-D8345A58FD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Power of Patients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5F1CE750-D77E-4E84-8F45-B1952C2B0CA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674658" y="189408"/>
            <a:ext cx="5006640" cy="6479183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74752621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966CBB-9EB7-4D8B-8F2F-861A08FB9E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931" y="385482"/>
            <a:ext cx="10421528" cy="775447"/>
          </a:xfrm>
        </p:spPr>
        <p:txBody>
          <a:bodyPr/>
          <a:lstStyle/>
          <a:p>
            <a:r>
              <a:rPr lang="en-US" dirty="0"/>
              <a:t>Accommodations for Self-Awareness 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5DA5E2C-FDEC-4B12-B620-B1140CA861C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Consider participating in individual therapy to help you process the changes in your life</a:t>
            </a:r>
          </a:p>
        </p:txBody>
      </p:sp>
    </p:spTree>
    <p:extLst>
      <p:ext uri="{BB962C8B-B14F-4D97-AF65-F5344CB8AC3E}">
        <p14:creationId xmlns:p14="http://schemas.microsoft.com/office/powerpoint/2010/main" val="133306036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EEE83C-B86B-4C69-8A1A-A751B20946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Time and Routine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82328D2-6ED5-449B-90A0-717C28E2008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7292" y="1597537"/>
            <a:ext cx="8761413" cy="4095706"/>
          </a:xfrm>
        </p:spPr>
        <p:txBody>
          <a:bodyPr>
            <a:normAutofit/>
          </a:bodyPr>
          <a:lstStyle/>
          <a:p>
            <a:r>
              <a:rPr lang="en-US" dirty="0"/>
              <a:t>Adjustments and change take time! </a:t>
            </a:r>
          </a:p>
          <a:p>
            <a:endParaRPr lang="en-US" dirty="0"/>
          </a:p>
          <a:p>
            <a:r>
              <a:rPr lang="en-US" dirty="0"/>
              <a:t>Establish routine to allow for multiple repetitions when learning something new</a:t>
            </a:r>
          </a:p>
          <a:p>
            <a:endParaRPr lang="en-US" dirty="0"/>
          </a:p>
          <a:p>
            <a:r>
              <a:rPr lang="en-US" dirty="0"/>
              <a:t>New skills will NOT be attained overnight </a:t>
            </a:r>
          </a:p>
        </p:txBody>
      </p:sp>
    </p:spTree>
    <p:extLst>
      <p:ext uri="{BB962C8B-B14F-4D97-AF65-F5344CB8AC3E}">
        <p14:creationId xmlns:p14="http://schemas.microsoft.com/office/powerpoint/2010/main" val="122942871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966CBB-9EB7-4D8B-8F2F-861A08FB9E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Resources for Self-Awareness</a:t>
            </a:r>
          </a:p>
        </p:txBody>
      </p:sp>
      <p:pic>
        <p:nvPicPr>
          <p:cNvPr id="1026" name="Picture 2" descr="Procedure for Assessing Awareness and Adjustment Following Brain Injury">
            <a:extLst>
              <a:ext uri="{FF2B5EF4-FFF2-40B4-BE49-F238E27FC236}">
                <a16:creationId xmlns:a16="http://schemas.microsoft.com/office/drawing/2014/main" id="{A2C25EF5-9D2B-4055-A09D-D68FAF750709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45860" y="1398213"/>
            <a:ext cx="4106823" cy="53259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133998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0907F547-9A0F-46A6-A2B2-3D7D142F8C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Defining Self-Awareness  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790E3688-31A6-4A7F-84B5-6F411F622ED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The ability to assess one's own  abilities and limitations. Individuals with brain injury may not recognize changes in behavior or personality.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CB372DD4-7245-45B8-B750-2531F85A7EF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16304" y="500666"/>
            <a:ext cx="2147582" cy="21811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745361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25270E4F-54EE-4AE5-AB64-8FC11A73FB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a lack of self-awareness  can look like…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1493CF7D-E1CC-41F4-B026-1A6AEA4CA64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Difficulty recognizing a problem while it is happening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01664D3-6C6A-4C67-85F0-59EB123A207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4616824" y="3597090"/>
            <a:ext cx="3254187" cy="24406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393644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25270E4F-54EE-4AE5-AB64-8FC11A73FB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a lack of self-awareness  can look like…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1493CF7D-E1CC-41F4-B026-1A6AEA4CA64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Difficulty understanding why rehabilitation therapies are needed</a:t>
            </a:r>
          </a:p>
        </p:txBody>
      </p:sp>
    </p:spTree>
    <p:extLst>
      <p:ext uri="{BB962C8B-B14F-4D97-AF65-F5344CB8AC3E}">
        <p14:creationId xmlns:p14="http://schemas.microsoft.com/office/powerpoint/2010/main" val="41527021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25270E4F-54EE-4AE5-AB64-8FC11A73FB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a lack of self-awareness  can look like…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1493CF7D-E1CC-41F4-B026-1A6AEA4CA64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Difficulty putting goals and strategies into action</a:t>
            </a:r>
          </a:p>
        </p:txBody>
      </p:sp>
    </p:spTree>
    <p:extLst>
      <p:ext uri="{BB962C8B-B14F-4D97-AF65-F5344CB8AC3E}">
        <p14:creationId xmlns:p14="http://schemas.microsoft.com/office/powerpoint/2010/main" val="103740692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25270E4F-54EE-4AE5-AB64-8FC11A73FB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a lack of self-awareness  can look like…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1493CF7D-E1CC-41F4-B026-1A6AEA4CA64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Difficulty  generalizing knowledge from one situation to another </a:t>
            </a:r>
          </a:p>
        </p:txBody>
      </p:sp>
    </p:spTree>
    <p:extLst>
      <p:ext uri="{BB962C8B-B14F-4D97-AF65-F5344CB8AC3E}">
        <p14:creationId xmlns:p14="http://schemas.microsoft.com/office/powerpoint/2010/main" val="279457785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25270E4F-54EE-4AE5-AB64-8FC11A73FB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a lack of self-awareness  can look like…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1493CF7D-E1CC-41F4-B026-1A6AEA4CA64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Difficulty monitoring your progress </a:t>
            </a:r>
          </a:p>
        </p:txBody>
      </p:sp>
    </p:spTree>
    <p:extLst>
      <p:ext uri="{BB962C8B-B14F-4D97-AF65-F5344CB8AC3E}">
        <p14:creationId xmlns:p14="http://schemas.microsoft.com/office/powerpoint/2010/main" val="269382257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25270E4F-54EE-4AE5-AB64-8FC11A73FB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a lack of self-awareness  can look like…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1493CF7D-E1CC-41F4-B026-1A6AEA4CA64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Not following recommendations of providers </a:t>
            </a:r>
          </a:p>
        </p:txBody>
      </p:sp>
    </p:spTree>
    <p:extLst>
      <p:ext uri="{BB962C8B-B14F-4D97-AF65-F5344CB8AC3E}">
        <p14:creationId xmlns:p14="http://schemas.microsoft.com/office/powerpoint/2010/main" val="12561423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966CBB-9EB7-4D8B-8F2F-861A08FB9E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931" y="385482"/>
            <a:ext cx="10421528" cy="775447"/>
          </a:xfrm>
        </p:spPr>
        <p:txBody>
          <a:bodyPr/>
          <a:lstStyle/>
          <a:p>
            <a:r>
              <a:rPr lang="en-US" dirty="0"/>
              <a:t>Accommodations for Self-Awareness 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5DA5E2C-FDEC-4B12-B620-B1140CA861C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Learn how to use safe “supported risk taking” techniques from providers </a:t>
            </a:r>
          </a:p>
        </p:txBody>
      </p:sp>
    </p:spTree>
    <p:extLst>
      <p:ext uri="{BB962C8B-B14F-4D97-AF65-F5344CB8AC3E}">
        <p14:creationId xmlns:p14="http://schemas.microsoft.com/office/powerpoint/2010/main" val="1206010796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 Boardroom">
  <a:themeElements>
    <a:clrScheme name="Ion Boardroom">
      <a:dk1>
        <a:sysClr val="windowText" lastClr="000000"/>
      </a:dk1>
      <a:lt1>
        <a:sysClr val="window" lastClr="FFFFFF"/>
      </a:lt1>
      <a:dk2>
        <a:srgbClr val="EE5818"/>
      </a:dk2>
      <a:lt2>
        <a:srgbClr val="EBEBEB"/>
      </a:lt2>
      <a:accent1>
        <a:srgbClr val="F5A408"/>
      </a:accent1>
      <a:accent2>
        <a:srgbClr val="FA731A"/>
      </a:accent2>
      <a:accent3>
        <a:srgbClr val="AB9281"/>
      </a:accent3>
      <a:accent4>
        <a:srgbClr val="A18CD0"/>
      </a:accent4>
      <a:accent5>
        <a:srgbClr val="8EBBD2"/>
      </a:accent5>
      <a:accent6>
        <a:srgbClr val="ACC995"/>
      </a:accent6>
      <a:hlink>
        <a:srgbClr val="FAC96A"/>
      </a:hlink>
      <a:folHlink>
        <a:srgbClr val="FCDB9B"/>
      </a:folHlink>
    </a:clrScheme>
    <a:fontScheme name="Ion Boardroom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 Boardroom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104000"/>
                <a:satMod val="128000"/>
                <a:lumMod val="104000"/>
              </a:schemeClr>
            </a:gs>
            <a:gs pos="100000">
              <a:schemeClr val="phClr">
                <a:shade val="76000"/>
                <a:hueMod val="89000"/>
                <a:satMod val="164000"/>
                <a:lumMod val="68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42000"/>
                <a:hueMod val="42000"/>
                <a:satMod val="124000"/>
                <a:lumMod val="62000"/>
              </a:schemeClr>
              <a:schemeClr val="phClr">
                <a:tint val="96000"/>
                <a:satMod val="13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 Boardroom" id="{FC33163D-4339-46B1-8EED-24C834239D99}" vid="{BF1C4790-FE3C-4020-8CA7-00621DA7BBBC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 Boardroom</Template>
  <TotalTime>265</TotalTime>
  <Words>263</Words>
  <Application>Microsoft Office PowerPoint</Application>
  <PresentationFormat>Widescreen</PresentationFormat>
  <Paragraphs>36</Paragraphs>
  <Slides>17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5" baseType="lpstr">
      <vt:lpstr>MS PGothic</vt:lpstr>
      <vt:lpstr>Arial</vt:lpstr>
      <vt:lpstr>Calibri</vt:lpstr>
      <vt:lpstr>Century Gothic</vt:lpstr>
      <vt:lpstr>Gill Sans</vt:lpstr>
      <vt:lpstr>Palatino</vt:lpstr>
      <vt:lpstr>Wingdings 3</vt:lpstr>
      <vt:lpstr>Ion Boardroom</vt:lpstr>
      <vt:lpstr>Self-Awareness </vt:lpstr>
      <vt:lpstr>Defining Self-Awareness  </vt:lpstr>
      <vt:lpstr>What a lack of self-awareness  can look like…</vt:lpstr>
      <vt:lpstr>What a lack of self-awareness  can look like…</vt:lpstr>
      <vt:lpstr>What a lack of self-awareness  can look like…</vt:lpstr>
      <vt:lpstr>What a lack of self-awareness  can look like…</vt:lpstr>
      <vt:lpstr>What a lack of self-awareness  can look like…</vt:lpstr>
      <vt:lpstr>What a lack of self-awareness  can look like…</vt:lpstr>
      <vt:lpstr>Accommodations for Self-Awareness  </vt:lpstr>
      <vt:lpstr>Accommodations for Self-Awareness  </vt:lpstr>
      <vt:lpstr>Accommodations for Self-Awareness  </vt:lpstr>
      <vt:lpstr>Accommodations for Self-Awareness  </vt:lpstr>
      <vt:lpstr>Power of Patients</vt:lpstr>
      <vt:lpstr>Accommodations for Self-Awareness  </vt:lpstr>
      <vt:lpstr>Time and Routine</vt:lpstr>
      <vt:lpstr>Resources for Self-Awareness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FALL PREVENTION</dc:title>
  <dc:creator>Amber Buzick</dc:creator>
  <cp:lastModifiedBy>Endres, Carly</cp:lastModifiedBy>
  <cp:revision>33</cp:revision>
  <dcterms:created xsi:type="dcterms:W3CDTF">2021-02-18T14:47:47Z</dcterms:created>
  <dcterms:modified xsi:type="dcterms:W3CDTF">2023-07-17T19:01:40Z</dcterms:modified>
</cp:coreProperties>
</file>