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551" r:id="rId2"/>
    <p:sldId id="558" r:id="rId3"/>
    <p:sldId id="559" r:id="rId4"/>
    <p:sldId id="552" r:id="rId5"/>
    <p:sldId id="560" r:id="rId6"/>
    <p:sldId id="561" r:id="rId7"/>
    <p:sldId id="5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20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2" autoAdjust="0"/>
    <p:restoredTop sz="69460" autoAdjust="0"/>
  </p:normalViewPr>
  <p:slideViewPr>
    <p:cSldViewPr snapToGrid="0">
      <p:cViewPr varScale="1">
        <p:scale>
          <a:sx n="60" d="100"/>
          <a:sy n="60" d="100"/>
        </p:scale>
        <p:origin x="1056" y="38"/>
      </p:cViewPr>
      <p:guideLst/>
    </p:cSldViewPr>
  </p:slideViewPr>
  <p:notesTextViewPr>
    <p:cViewPr>
      <p:scale>
        <a:sx n="1" d="1"/>
        <a:sy n="1" d="1"/>
      </p:scale>
      <p:origin x="0" y="0"/>
    </p:cViewPr>
  </p:notesTextViewPr>
  <p:notesViewPr>
    <p:cSldViewPr snapToGrid="0">
      <p:cViewPr varScale="1">
        <p:scale>
          <a:sx n="95" d="100"/>
          <a:sy n="95" d="100"/>
        </p:scale>
        <p:origin x="2021"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5DCDAE-0E26-467F-823C-1274B9C6764C}"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54AAB-C0CB-43BB-A121-FBFFD834852A}" type="slidenum">
              <a:rPr lang="en-US" smtClean="0"/>
              <a:t>‹#›</a:t>
            </a:fld>
            <a:endParaRPr lang="en-US"/>
          </a:p>
        </p:txBody>
      </p:sp>
    </p:spTree>
    <p:extLst>
      <p:ext uri="{BB962C8B-B14F-4D97-AF65-F5344CB8AC3E}">
        <p14:creationId xmlns:p14="http://schemas.microsoft.com/office/powerpoint/2010/main" val="2372048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TBIs, like any kind of illness or injury, have certain kinds of associated symptoms. 2. Many of these symptoms fall into one of four categories: • Thinking/remembering • Physical • Emotional/mood • Sleep</a:t>
            </a:r>
          </a:p>
        </p:txBody>
      </p:sp>
      <p:sp>
        <p:nvSpPr>
          <p:cNvPr id="4" name="Slide Number Placeholder 3"/>
          <p:cNvSpPr>
            <a:spLocks noGrp="1"/>
          </p:cNvSpPr>
          <p:nvPr>
            <p:ph type="sldNum" sz="quarter" idx="5"/>
          </p:nvPr>
        </p:nvSpPr>
        <p:spPr/>
        <p:txBody>
          <a:bodyPr/>
          <a:lstStyle/>
          <a:p>
            <a:fld id="{99A54AAB-C0CB-43BB-A121-FBFFD834852A}" type="slidenum">
              <a:rPr lang="en-US" smtClean="0"/>
              <a:t>1</a:t>
            </a:fld>
            <a:endParaRPr lang="en-US"/>
          </a:p>
        </p:txBody>
      </p:sp>
    </p:spTree>
    <p:extLst>
      <p:ext uri="{BB962C8B-B14F-4D97-AF65-F5344CB8AC3E}">
        <p14:creationId xmlns:p14="http://schemas.microsoft.com/office/powerpoint/2010/main" val="4219895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A54AAB-C0CB-43BB-A121-FBFFD834852A}" type="slidenum">
              <a:rPr lang="en-US" smtClean="0"/>
              <a:t>3</a:t>
            </a:fld>
            <a:endParaRPr lang="en-US"/>
          </a:p>
        </p:txBody>
      </p:sp>
    </p:spTree>
    <p:extLst>
      <p:ext uri="{BB962C8B-B14F-4D97-AF65-F5344CB8AC3E}">
        <p14:creationId xmlns:p14="http://schemas.microsoft.com/office/powerpoint/2010/main" val="19882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symptoms are very common in other medical or psychological issues. In what way can they sometimes look like other things? (If not mentioned, bring up other issues that might have overlapping symptoms: alcohol and drug abuse, dementia, bipolar disorder, etc.). Does having a TBI change who we are? Does it define us? Facilitators should think of examples to share (especially if the group is struggling with these questions), and may say something like: “Just as with any lifetime condition, having a TBI does influence some parts of how a person can interact with the world and function day to day. However, it is important to remember that a person is much more than their injury or illness. For example, you wouldn’t define someone with diabetes only as a diabetic and not as a person, because you would realize that there is much more to what makes them who they are. While it may be true that you are living with the effects of TBI, what is more important is that you are LIVING! You are constructing a complex life full of interesting experiences and people. Your TBI cannot and will not define you, as long as you continue to define yourself.</a:t>
            </a:r>
          </a:p>
        </p:txBody>
      </p:sp>
      <p:sp>
        <p:nvSpPr>
          <p:cNvPr id="4" name="Slide Number Placeholder 3"/>
          <p:cNvSpPr>
            <a:spLocks noGrp="1"/>
          </p:cNvSpPr>
          <p:nvPr>
            <p:ph type="sldNum" sz="quarter" idx="5"/>
          </p:nvPr>
        </p:nvSpPr>
        <p:spPr/>
        <p:txBody>
          <a:bodyPr/>
          <a:lstStyle/>
          <a:p>
            <a:fld id="{99A54AAB-C0CB-43BB-A121-FBFFD834852A}" type="slidenum">
              <a:rPr lang="en-US" smtClean="0"/>
              <a:t>4</a:t>
            </a:fld>
            <a:endParaRPr lang="en-US"/>
          </a:p>
        </p:txBody>
      </p:sp>
    </p:spTree>
    <p:extLst>
      <p:ext uri="{BB962C8B-B14F-4D97-AF65-F5344CB8AC3E}">
        <p14:creationId xmlns:p14="http://schemas.microsoft.com/office/powerpoint/2010/main" val="15049582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hyperlink" Target="http://www.ndbin.org/" TargetMode="External"/><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55169"/>
            <a:ext cx="12192000" cy="6968337"/>
            <a:chOff x="0" y="1587"/>
            <a:chExt cx="12192000" cy="6968337"/>
          </a:xfrm>
        </p:grpSpPr>
        <p:sp>
          <p:nvSpPr>
            <p:cNvPr id="8" name="Rectangle 7"/>
            <p:cNvSpPr/>
            <p:nvPr userDrawn="1"/>
          </p:nvSpPr>
          <p:spPr>
            <a:xfrm>
              <a:off x="0" y="111924"/>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002793" y="1036361"/>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002793" y="3916004"/>
            <a:ext cx="8825658" cy="861420"/>
          </a:xfrm>
          <a:prstGeom prst="rect">
            <a:avLst/>
          </a:prstGeo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pic>
        <p:nvPicPr>
          <p:cNvPr id="15" name="Picture 14">
            <a:extLst>
              <a:ext uri="{FF2B5EF4-FFF2-40B4-BE49-F238E27FC236}">
                <a16:creationId xmlns:a16="http://schemas.microsoft.com/office/drawing/2014/main" id="{8B8E0160-3512-4F15-A913-1123D12E67B2}"/>
              </a:ext>
            </a:extLst>
          </p:cNvPr>
          <p:cNvPicPr>
            <a:picLocks noChangeAspect="1"/>
          </p:cNvPicPr>
          <p:nvPr userDrawn="1"/>
        </p:nvPicPr>
        <p:blipFill>
          <a:blip r:embed="rId3"/>
          <a:stretch>
            <a:fillRect/>
          </a:stretch>
        </p:blipFill>
        <p:spPr>
          <a:xfrm>
            <a:off x="754602" y="4763331"/>
            <a:ext cx="11064535" cy="161522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a:prstGeom prst="rect">
            <a:avLst/>
          </a:prstGeo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7/18/2023</a:t>
            </a:fld>
            <a:endParaRPr lang="en-US" dirty="0"/>
          </a:p>
        </p:txBody>
      </p:sp>
      <p:sp>
        <p:nvSpPr>
          <p:cNvPr id="6" name="Footer Placeholder 5"/>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13374" y="-5963"/>
            <a:ext cx="12192000" cy="6863963"/>
            <a:chOff x="-26748" y="-5963"/>
            <a:chExt cx="12192000" cy="6863963"/>
          </a:xfrm>
        </p:grpSpPr>
        <p:sp>
          <p:nvSpPr>
            <p:cNvPr id="11" name="Rectangle 10"/>
            <p:cNvSpPr/>
            <p:nvPr/>
          </p:nvSpPr>
          <p:spPr>
            <a:xfrm>
              <a:off x="-26748"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userDrawn="1"/>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30452" y="268789"/>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26748" y="-5963"/>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809036" y="1107501"/>
            <a:ext cx="8825657" cy="566738"/>
          </a:xfrm>
        </p:spPr>
        <p:txBody>
          <a:bodyPr anchor="b">
            <a:normAutofit/>
          </a:bodyPr>
          <a:lstStyle>
            <a:lvl1pPr algn="l">
              <a:defRPr sz="2400" b="0">
                <a:solidFill>
                  <a:schemeClr val="tx1"/>
                </a:solidFill>
              </a:defRPr>
            </a:lvl1pPr>
          </a:lstStyle>
          <a:p>
            <a:r>
              <a:rPr lang="en-US" dirty="0"/>
              <a:t>Click to edit Master title style</a:t>
            </a:r>
          </a:p>
        </p:txBody>
      </p:sp>
      <p:sp>
        <p:nvSpPr>
          <p:cNvPr id="4" name="Text Placeholder 3"/>
          <p:cNvSpPr>
            <a:spLocks noGrp="1"/>
          </p:cNvSpPr>
          <p:nvPr>
            <p:ph type="body" sz="half" idx="2"/>
          </p:nvPr>
        </p:nvSpPr>
        <p:spPr bwMode="gray">
          <a:xfrm>
            <a:off x="787330" y="2058988"/>
            <a:ext cx="8825656" cy="493712"/>
          </a:xfrm>
          <a:prstGeom prst="rect">
            <a:avLst/>
          </a:prstGeo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7/18/2023</a:t>
            </a:fld>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pic>
        <p:nvPicPr>
          <p:cNvPr id="21" name="Picture 20">
            <a:extLst>
              <a:ext uri="{FF2B5EF4-FFF2-40B4-BE49-F238E27FC236}">
                <a16:creationId xmlns:a16="http://schemas.microsoft.com/office/drawing/2014/main" id="{A3F2E01A-B68C-4D0A-93B4-E0776602BD80}"/>
              </a:ext>
            </a:extLst>
          </p:cNvPr>
          <p:cNvPicPr>
            <a:picLocks noChangeAspect="1"/>
          </p:cNvPicPr>
          <p:nvPr userDrawn="1"/>
        </p:nvPicPr>
        <p:blipFill>
          <a:blip r:embed="rId3"/>
          <a:stretch>
            <a:fillRect/>
          </a:stretch>
        </p:blipFill>
        <p:spPr>
          <a:xfrm>
            <a:off x="809036" y="4919209"/>
            <a:ext cx="10670119" cy="155764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a:prstGeom prst="rect">
            <a:avLst/>
          </a:prstGeo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7/18/2023</a:t>
            </a:fld>
            <a:endParaRPr lang="en-US" dirty="0"/>
          </a:p>
        </p:txBody>
      </p:sp>
      <p:sp>
        <p:nvSpPr>
          <p:cNvPr id="5" name="Footer Placeholder 4"/>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a:prstGeom prst="rect">
            <a:avLst/>
          </a:prstGeo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a:prstGeom prst="rect">
            <a:avLst/>
          </a:prstGeo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7/18/2023</a:t>
            </a:fld>
            <a:endParaRPr lang="en-US" dirty="0"/>
          </a:p>
        </p:txBody>
      </p:sp>
      <p:sp>
        <p:nvSpPr>
          <p:cNvPr id="5" name="Footer Placeholder 4"/>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a:prstGeom prst="rect">
            <a:avLst/>
          </a:prstGeo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7/18/2023</a:t>
            </a:fld>
            <a:endParaRPr lang="en-US" dirty="0"/>
          </a:p>
        </p:txBody>
      </p:sp>
      <p:sp>
        <p:nvSpPr>
          <p:cNvPr id="5" name="Footer Placeholder 4"/>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7/18/2023</a:t>
            </a:fld>
            <a:endParaRPr lang="en-US" dirty="0"/>
          </a:p>
        </p:txBody>
      </p:sp>
      <p:sp>
        <p:nvSpPr>
          <p:cNvPr id="8" name="Footer Placeholder 7"/>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a:prstGeom prst="rect">
            <a:avLst/>
          </a:prstGeo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7/18/2023</a:t>
            </a:fld>
            <a:endParaRPr lang="en-US" dirty="0"/>
          </a:p>
        </p:txBody>
      </p:sp>
      <p:sp>
        <p:nvSpPr>
          <p:cNvPr id="8" name="Footer Placeholder 7"/>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a:prstGeom prst="rect">
            <a:avLst/>
          </a:prstGeo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7/18/2023</a:t>
            </a:fld>
            <a:endParaRPr lang="en-US" dirty="0"/>
          </a:p>
        </p:txBody>
      </p:sp>
      <p:sp>
        <p:nvSpPr>
          <p:cNvPr id="5" name="Footer Placeholder 4"/>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7/18/2023</a:t>
            </a:fld>
            <a:endParaRPr lang="en-US" dirty="0"/>
          </a:p>
        </p:txBody>
      </p:sp>
      <p:sp>
        <p:nvSpPr>
          <p:cNvPr id="5" name="Footer Placeholder 4"/>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570F2B1-FAB1-4617-867C-20850BCFA8F5}"/>
              </a:ext>
            </a:extLst>
          </p:cNvPr>
          <p:cNvPicPr>
            <a:picLocks noChangeAspect="1"/>
          </p:cNvPicPr>
          <p:nvPr userDrawn="1"/>
        </p:nvPicPr>
        <p:blipFill>
          <a:blip r:embed="rId2"/>
          <a:stretch>
            <a:fillRect/>
          </a:stretch>
        </p:blipFill>
        <p:spPr>
          <a:xfrm>
            <a:off x="8324428" y="5754359"/>
            <a:ext cx="3505504" cy="835224"/>
          </a:xfrm>
          <a:prstGeom prst="rect">
            <a:avLst/>
          </a:prstGeom>
        </p:spPr>
      </p:pic>
      <p:sp>
        <p:nvSpPr>
          <p:cNvPr id="8" name="Title 1">
            <a:extLst>
              <a:ext uri="{FF2B5EF4-FFF2-40B4-BE49-F238E27FC236}">
                <a16:creationId xmlns:a16="http://schemas.microsoft.com/office/drawing/2014/main" id="{6C0FE906-E69E-4663-AC8B-6C79448FBA32}"/>
              </a:ext>
            </a:extLst>
          </p:cNvPr>
          <p:cNvSpPr txBox="1">
            <a:spLocks/>
          </p:cNvSpPr>
          <p:nvPr userDrawn="1"/>
        </p:nvSpPr>
        <p:spPr>
          <a:xfrm>
            <a:off x="1551911" y="2714532"/>
            <a:ext cx="7618722" cy="3155950"/>
          </a:xfrm>
          <a:prstGeom prst="rect">
            <a:avLst/>
          </a:prstGeom>
        </p:spPr>
        <p:txBody>
          <a:bodyPr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fontAlgn="auto">
              <a:lnSpc>
                <a:spcPct val="120000"/>
              </a:lnSpc>
              <a:spcAft>
                <a:spcPts val="0"/>
              </a:spcAft>
              <a:defRPr/>
            </a:pPr>
            <a:r>
              <a:rPr lang="en-US" b="1" dirty="0">
                <a:solidFill>
                  <a:srgbClr val="800000"/>
                </a:solidFill>
                <a:latin typeface="Gill Sans"/>
                <a:cs typeface="Gill Sans"/>
              </a:rPr>
              <a:t>Contact us today!</a:t>
            </a:r>
          </a:p>
          <a:p>
            <a:pPr algn="l" fontAlgn="auto">
              <a:lnSpc>
                <a:spcPct val="120000"/>
              </a:lnSpc>
              <a:spcAft>
                <a:spcPts val="0"/>
              </a:spcAft>
              <a:defRPr/>
            </a:pPr>
            <a:r>
              <a:rPr lang="en-US" dirty="0">
                <a:latin typeface="Palatino"/>
                <a:cs typeface="Palatino"/>
              </a:rPr>
              <a:t>855.866.1884</a:t>
            </a:r>
          </a:p>
          <a:p>
            <a:pPr algn="l" fontAlgn="auto">
              <a:lnSpc>
                <a:spcPct val="120000"/>
              </a:lnSpc>
              <a:spcAft>
                <a:spcPts val="0"/>
              </a:spcAft>
              <a:defRPr/>
            </a:pPr>
            <a:r>
              <a:rPr lang="en-US" dirty="0">
                <a:latin typeface="Palatino"/>
                <a:cs typeface="Palatino"/>
                <a:hlinkClick r:id="rId3"/>
              </a:rPr>
              <a:t>www.ndbin.org</a:t>
            </a:r>
            <a:endParaRPr lang="en-US" dirty="0">
              <a:latin typeface="Palatino"/>
              <a:cs typeface="Palatino"/>
            </a:endParaRPr>
          </a:p>
          <a:p>
            <a:pPr algn="l" fontAlgn="auto">
              <a:lnSpc>
                <a:spcPct val="120000"/>
              </a:lnSpc>
              <a:spcAft>
                <a:spcPts val="0"/>
              </a:spcAft>
              <a:defRPr/>
            </a:pPr>
            <a:endParaRPr lang="en-US" dirty="0">
              <a:latin typeface="Palatino"/>
              <a:cs typeface="Palatino"/>
            </a:endParaRPr>
          </a:p>
        </p:txBody>
      </p:sp>
      <p:sp>
        <p:nvSpPr>
          <p:cNvPr id="9" name="Rectangle 8">
            <a:extLst>
              <a:ext uri="{FF2B5EF4-FFF2-40B4-BE49-F238E27FC236}">
                <a16:creationId xmlns:a16="http://schemas.microsoft.com/office/drawing/2014/main" id="{7553F2D9-8D49-4151-86B0-BC9C58C18565}"/>
              </a:ext>
            </a:extLst>
          </p:cNvPr>
          <p:cNvSpPr>
            <a:spLocks noChangeArrowheads="1"/>
          </p:cNvSpPr>
          <p:nvPr userDrawn="1"/>
        </p:nvSpPr>
        <p:spPr bwMode="auto">
          <a:xfrm>
            <a:off x="7293347" y="5440477"/>
            <a:ext cx="2062162"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buFont typeface="Arial" pitchFamily="34" charset="0"/>
              <a:buNone/>
              <a:defRPr/>
            </a:pPr>
            <a:r>
              <a:rPr lang="en-US" altLang="en-US" sz="1600" dirty="0">
                <a:latin typeface="Palatino" charset="0"/>
              </a:rPr>
              <a:t>Funded by:</a:t>
            </a: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a:p>
            <a:pPr eaLnBrk="1" hangingPunct="1">
              <a:lnSpc>
                <a:spcPct val="90000"/>
              </a:lnSpc>
              <a:buFont typeface="Arial" pitchFamily="34" charset="0"/>
              <a:buNone/>
              <a:defRPr/>
            </a:pPr>
            <a:endParaRPr lang="en-US" altLang="en-US" sz="1600" dirty="0">
              <a:latin typeface="Palatino" charset="0"/>
            </a:endParaRPr>
          </a:p>
        </p:txBody>
      </p:sp>
      <p:pic>
        <p:nvPicPr>
          <p:cNvPr id="11" name="Picture 10">
            <a:extLst>
              <a:ext uri="{FF2B5EF4-FFF2-40B4-BE49-F238E27FC236}">
                <a16:creationId xmlns:a16="http://schemas.microsoft.com/office/drawing/2014/main" id="{8EE9F9DA-0ED1-4720-8E6E-10485CEC134D}"/>
              </a:ext>
            </a:extLst>
          </p:cNvPr>
          <p:cNvPicPr>
            <a:picLocks noChangeAspect="1"/>
          </p:cNvPicPr>
          <p:nvPr userDrawn="1"/>
        </p:nvPicPr>
        <p:blipFill>
          <a:blip r:embed="rId4"/>
          <a:stretch>
            <a:fillRect/>
          </a:stretch>
        </p:blipFill>
        <p:spPr>
          <a:xfrm>
            <a:off x="3668720" y="187921"/>
            <a:ext cx="4485813" cy="2492118"/>
          </a:xfrm>
          <a:prstGeom prst="rect">
            <a:avLst/>
          </a:prstGeom>
        </p:spPr>
      </p:pic>
    </p:spTree>
    <p:extLst>
      <p:ext uri="{BB962C8B-B14F-4D97-AF65-F5344CB8AC3E}">
        <p14:creationId xmlns:p14="http://schemas.microsoft.com/office/powerpoint/2010/main" val="1328242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lvl1pPr>
              <a:defRPr sz="4400"/>
            </a:lvl1pPr>
          </a:lstStyle>
          <a:p>
            <a:r>
              <a:rPr lang="en-US" dirty="0"/>
              <a:t>Click to edit Master title style</a:t>
            </a:r>
          </a:p>
        </p:txBody>
      </p:sp>
      <p:sp>
        <p:nvSpPr>
          <p:cNvPr id="3" name="Content Placeholder 2"/>
          <p:cNvSpPr>
            <a:spLocks noGrp="1"/>
          </p:cNvSpPr>
          <p:nvPr>
            <p:ph idx="1"/>
          </p:nvPr>
        </p:nvSpPr>
        <p:spPr>
          <a:xfrm>
            <a:off x="1154954" y="2514723"/>
            <a:ext cx="8761413" cy="34163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B20712A-F861-4AB0-A754-4F5A2033CD4B}" type="datetimeFigureOut">
              <a:rPr lang="en-US" dirty="0"/>
              <a:t>7/18/2023</a:t>
            </a:fld>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284277" y="2632166"/>
            <a:ext cx="4351023" cy="2283823"/>
          </a:xfrm>
        </p:spPr>
        <p:txBody>
          <a:bodyPr anchor="ct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895559" y="2677644"/>
            <a:ext cx="3757545" cy="2283824"/>
          </a:xfrm>
          <a:prstGeom prst="rect">
            <a:avLst/>
          </a:prstGeom>
        </p:spPr>
        <p:txBody>
          <a:bodyPr anchor="ctr">
            <a:normAutofit/>
          </a:bodyPr>
          <a:lstStyle>
            <a:lvl1pPr marL="0" indent="0" algn="l">
              <a:buNone/>
              <a:defRPr sz="2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7/18/2023</a:t>
            </a:fld>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21" name="Picture 20">
            <a:extLst>
              <a:ext uri="{FF2B5EF4-FFF2-40B4-BE49-F238E27FC236}">
                <a16:creationId xmlns:a16="http://schemas.microsoft.com/office/drawing/2014/main" id="{91502E4D-6B76-4313-B685-5D8921B9C687}"/>
              </a:ext>
            </a:extLst>
          </p:cNvPr>
          <p:cNvPicPr>
            <a:picLocks noChangeAspect="1"/>
          </p:cNvPicPr>
          <p:nvPr userDrawn="1"/>
        </p:nvPicPr>
        <p:blipFill>
          <a:blip r:embed="rId3"/>
          <a:stretch>
            <a:fillRect/>
          </a:stretch>
        </p:blipFill>
        <p:spPr>
          <a:xfrm>
            <a:off x="739035" y="402165"/>
            <a:ext cx="5027287" cy="279293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lang="en-US" dirty="0"/>
              <a:t>Click to edit Master title style</a:t>
            </a:r>
          </a:p>
        </p:txBody>
      </p:sp>
      <p:sp>
        <p:nvSpPr>
          <p:cNvPr id="3" name="Content Placeholder 2"/>
          <p:cNvSpPr>
            <a:spLocks noGrp="1"/>
          </p:cNvSpPr>
          <p:nvPr>
            <p:ph sz="half" idx="1"/>
          </p:nvPr>
        </p:nvSpPr>
        <p:spPr>
          <a:xfrm>
            <a:off x="1151368" y="2603500"/>
            <a:ext cx="4828744" cy="3416301"/>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7/18/2023</a:t>
            </a:fld>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1154954" y="2636063"/>
            <a:ext cx="4825158" cy="576262"/>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a:prstGeom prst="rect">
            <a:avLst/>
          </a:prstGeo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7/18/2023</a:t>
            </a:fld>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6" name="Content Placeholder 2">
            <a:extLst>
              <a:ext uri="{FF2B5EF4-FFF2-40B4-BE49-F238E27FC236}">
                <a16:creationId xmlns:a16="http://schemas.microsoft.com/office/drawing/2014/main" id="{3C8F74D4-1F26-4893-9E03-2FAC26678515}"/>
              </a:ext>
            </a:extLst>
          </p:cNvPr>
          <p:cNvSpPr>
            <a:spLocks noGrp="1"/>
          </p:cNvSpPr>
          <p:nvPr>
            <p:ph idx="1"/>
          </p:nvPr>
        </p:nvSpPr>
        <p:spPr>
          <a:xfrm>
            <a:off x="1154954" y="2514723"/>
            <a:ext cx="8761413" cy="34163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C4FB43ED-6D4E-4AA7-9FF0-669B0946DB51}"/>
              </a:ext>
            </a:extLst>
          </p:cNvPr>
          <p:cNvPicPr>
            <a:picLocks noChangeAspect="1"/>
          </p:cNvPicPr>
          <p:nvPr userDrawn="1"/>
        </p:nvPicPr>
        <p:blipFill>
          <a:blip r:embed="rId2"/>
          <a:stretch>
            <a:fillRect/>
          </a:stretch>
        </p:blipFill>
        <p:spPr>
          <a:xfrm>
            <a:off x="9916367" y="5931023"/>
            <a:ext cx="2054530" cy="74987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Title 1">
            <a:extLst>
              <a:ext uri="{FF2B5EF4-FFF2-40B4-BE49-F238E27FC236}">
                <a16:creationId xmlns:a16="http://schemas.microsoft.com/office/drawing/2014/main" id="{39A91A57-B1D2-474B-86F8-439F00DCDEDC}"/>
              </a:ext>
            </a:extLst>
          </p:cNvPr>
          <p:cNvSpPr>
            <a:spLocks noGrp="1"/>
          </p:cNvSpPr>
          <p:nvPr>
            <p:ph type="title"/>
          </p:nvPr>
        </p:nvSpPr>
        <p:spPr>
          <a:xfrm>
            <a:off x="551273" y="414520"/>
            <a:ext cx="8761413" cy="728480"/>
          </a:xfrm>
        </p:spPr>
        <p:txBody>
          <a:bodyPr/>
          <a:lstStyle>
            <a:lvl1pPr>
              <a:defRPr sz="4400">
                <a:solidFill>
                  <a:schemeClr val="tx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5F272CE9-DA47-47A5-B42B-9049EDED4129}"/>
              </a:ext>
            </a:extLst>
          </p:cNvPr>
          <p:cNvSpPr>
            <a:spLocks noGrp="1"/>
          </p:cNvSpPr>
          <p:nvPr>
            <p:ph idx="1"/>
          </p:nvPr>
        </p:nvSpPr>
        <p:spPr>
          <a:xfrm>
            <a:off x="782092" y="1884408"/>
            <a:ext cx="8761413" cy="40957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AFB4795-EECC-4E91-9EF1-6F106503F659}"/>
              </a:ext>
            </a:extLst>
          </p:cNvPr>
          <p:cNvCxnSpPr/>
          <p:nvPr userDrawn="1"/>
        </p:nvCxnSpPr>
        <p:spPr>
          <a:xfrm>
            <a:off x="0" y="1269507"/>
            <a:ext cx="12192000" cy="0"/>
          </a:xfrm>
          <a:prstGeom prst="line">
            <a:avLst/>
          </a:prstGeom>
          <a:ln w="76200">
            <a:solidFill>
              <a:srgbClr val="BA2006"/>
            </a:solidFill>
          </a:ln>
        </p:spPr>
        <p:style>
          <a:lnRef idx="1">
            <a:schemeClr val="accent2"/>
          </a:lnRef>
          <a:fillRef idx="0">
            <a:schemeClr val="accent2"/>
          </a:fillRef>
          <a:effectRef idx="0">
            <a:schemeClr val="accent2"/>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Title 1">
            <a:extLst>
              <a:ext uri="{FF2B5EF4-FFF2-40B4-BE49-F238E27FC236}">
                <a16:creationId xmlns:a16="http://schemas.microsoft.com/office/drawing/2014/main" id="{39A91A57-B1D2-474B-86F8-439F00DCDEDC}"/>
              </a:ext>
            </a:extLst>
          </p:cNvPr>
          <p:cNvSpPr>
            <a:spLocks noGrp="1"/>
          </p:cNvSpPr>
          <p:nvPr>
            <p:ph type="title"/>
          </p:nvPr>
        </p:nvSpPr>
        <p:spPr>
          <a:xfrm>
            <a:off x="551273" y="414520"/>
            <a:ext cx="8761413" cy="728480"/>
          </a:xfrm>
        </p:spPr>
        <p:txBody>
          <a:bodyPr/>
          <a:lstStyle>
            <a:lvl1pPr>
              <a:defRPr sz="4400">
                <a:solidFill>
                  <a:schemeClr val="tx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5F272CE9-DA47-47A5-B42B-9049EDED4129}"/>
              </a:ext>
            </a:extLst>
          </p:cNvPr>
          <p:cNvSpPr>
            <a:spLocks noGrp="1"/>
          </p:cNvSpPr>
          <p:nvPr>
            <p:ph idx="1"/>
          </p:nvPr>
        </p:nvSpPr>
        <p:spPr>
          <a:xfrm>
            <a:off x="782092" y="1884408"/>
            <a:ext cx="8761413" cy="40957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AFB4795-EECC-4E91-9EF1-6F106503F659}"/>
              </a:ext>
            </a:extLst>
          </p:cNvPr>
          <p:cNvCxnSpPr/>
          <p:nvPr userDrawn="1"/>
        </p:nvCxnSpPr>
        <p:spPr>
          <a:xfrm>
            <a:off x="0" y="1269507"/>
            <a:ext cx="12192000" cy="0"/>
          </a:xfrm>
          <a:prstGeom prst="line">
            <a:avLst/>
          </a:prstGeom>
          <a:ln w="76200">
            <a:solidFill>
              <a:srgbClr val="BA2006"/>
            </a:solidFill>
          </a:ln>
        </p:spPr>
        <p:style>
          <a:lnRef idx="1">
            <a:schemeClr val="accent2"/>
          </a:lnRef>
          <a:fillRef idx="0">
            <a:schemeClr val="accent2"/>
          </a:fillRef>
          <a:effectRef idx="0">
            <a:schemeClr val="accent2"/>
          </a:effectRef>
          <a:fontRef idx="minor">
            <a:schemeClr val="tx1"/>
          </a:fontRef>
        </p:style>
      </p:cxnSp>
      <p:pic>
        <p:nvPicPr>
          <p:cNvPr id="11" name="Picture 10">
            <a:extLst>
              <a:ext uri="{FF2B5EF4-FFF2-40B4-BE49-F238E27FC236}">
                <a16:creationId xmlns:a16="http://schemas.microsoft.com/office/drawing/2014/main" id="{28C59975-7885-454B-8D25-4373FB24B754}"/>
              </a:ext>
            </a:extLst>
          </p:cNvPr>
          <p:cNvPicPr>
            <a:picLocks noChangeAspect="1"/>
          </p:cNvPicPr>
          <p:nvPr userDrawn="1"/>
        </p:nvPicPr>
        <p:blipFill>
          <a:blip r:embed="rId2"/>
          <a:stretch>
            <a:fillRect/>
          </a:stretch>
        </p:blipFill>
        <p:spPr>
          <a:xfrm>
            <a:off x="9978086" y="5980114"/>
            <a:ext cx="2054530" cy="749873"/>
          </a:xfrm>
          <a:prstGeom prst="rect">
            <a:avLst/>
          </a:prstGeom>
        </p:spPr>
      </p:pic>
    </p:spTree>
    <p:extLst>
      <p:ext uri="{BB962C8B-B14F-4D97-AF65-F5344CB8AC3E}">
        <p14:creationId xmlns:p14="http://schemas.microsoft.com/office/powerpoint/2010/main" val="2437315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3600" b="0"/>
            </a:lvl1pPr>
          </a:lstStyle>
          <a:p>
            <a:r>
              <a:rPr lang="en-US" dirty="0"/>
              <a:t>Click to edit Master title style</a:t>
            </a:r>
          </a:p>
        </p:txBody>
      </p:sp>
      <p:sp>
        <p:nvSpPr>
          <p:cNvPr id="3" name="Content Placeholder 2"/>
          <p:cNvSpPr>
            <a:spLocks noGrp="1"/>
          </p:cNvSpPr>
          <p:nvPr>
            <p:ph idx="1"/>
          </p:nvPr>
        </p:nvSpPr>
        <p:spPr>
          <a:xfrm>
            <a:off x="5781146" y="1447800"/>
            <a:ext cx="5190065" cy="4572000"/>
          </a:xfrm>
          <a:prstGeom prst="rect">
            <a:avLst/>
          </a:prstGeo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a:prstGeom prst="rect">
            <a:avLst/>
          </a:prstGeo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7/18/2023</a:t>
            </a:fld>
            <a:endParaRPr lang="en-US" dirty="0"/>
          </a:p>
        </p:txBody>
      </p:sp>
      <p:sp>
        <p:nvSpPr>
          <p:cNvPr id="6" name="Footer Placeholder 5"/>
          <p:cNvSpPr>
            <a:spLocks noGrp="1"/>
          </p:cNvSpPr>
          <p:nvPr>
            <p:ph type="ftr" sz="quarter" idx="11"/>
          </p:nvPr>
        </p:nvSpPr>
        <p:spPr>
          <a:xfrm>
            <a:off x="561110" y="6391839"/>
            <a:ext cx="3859795" cy="304801"/>
          </a:xfrm>
          <a:prstGeom prst="rect">
            <a:avLst/>
          </a:prstGeom>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21">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userDrawn="1"/>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154954" y="2603500"/>
            <a:ext cx="8761413" cy="40957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7/18/2023</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6" r:id="rId8"/>
    <p:sldLayoutId id="2147483656" r:id="rId9"/>
    <p:sldLayoutId id="2147483668" r:id="rId10"/>
    <p:sldLayoutId id="2147483667" r:id="rId11"/>
    <p:sldLayoutId id="2147483661" r:id="rId12"/>
    <p:sldLayoutId id="2147483664" r:id="rId13"/>
    <p:sldLayoutId id="2147483662" r:id="rId14"/>
    <p:sldLayoutId id="2147483669" r:id="rId15"/>
    <p:sldLayoutId id="2147483670" r:id="rId16"/>
    <p:sldLayoutId id="2147483658" r:id="rId17"/>
    <p:sldLayoutId id="2147483659" r:id="rId18"/>
    <p:sldLayoutId id="2147483674" r:id="rId19"/>
  </p:sldLayoutIdLst>
  <p:hf sldNum="0" hdr="0" ftr="0" dt="0"/>
  <p:txStyles>
    <p:titleStyle>
      <a:lvl1pPr algn="l" defTabSz="457200" rtl="0" eaLnBrk="1" latinLnBrk="0" hangingPunct="1">
        <a:spcBef>
          <a:spcPct val="0"/>
        </a:spcBef>
        <a:buNone/>
        <a:defRPr sz="4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32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8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57A0C-CF59-4D42-885D-3DBE90706F01}"/>
              </a:ext>
            </a:extLst>
          </p:cNvPr>
          <p:cNvSpPr>
            <a:spLocks noGrp="1"/>
          </p:cNvSpPr>
          <p:nvPr>
            <p:ph type="title"/>
          </p:nvPr>
        </p:nvSpPr>
        <p:spPr/>
        <p:txBody>
          <a:bodyPr/>
          <a:lstStyle/>
          <a:p>
            <a:r>
              <a:rPr lang="en-US" dirty="0"/>
              <a:t>TBI Symptom Education </a:t>
            </a:r>
          </a:p>
        </p:txBody>
      </p:sp>
      <p:sp>
        <p:nvSpPr>
          <p:cNvPr id="3" name="Content Placeholder 2">
            <a:extLst>
              <a:ext uri="{FF2B5EF4-FFF2-40B4-BE49-F238E27FC236}">
                <a16:creationId xmlns:a16="http://schemas.microsoft.com/office/drawing/2014/main" id="{7A0C3C7A-ABFF-477F-B880-8F4582CAFADC}"/>
              </a:ext>
            </a:extLst>
          </p:cNvPr>
          <p:cNvSpPr>
            <a:spLocks noGrp="1"/>
          </p:cNvSpPr>
          <p:nvPr>
            <p:ph idx="1"/>
          </p:nvPr>
        </p:nvSpPr>
        <p:spPr/>
        <p:txBody>
          <a:bodyPr>
            <a:normAutofit lnSpcReduction="10000"/>
          </a:bodyPr>
          <a:lstStyle/>
          <a:p>
            <a:r>
              <a:rPr lang="en-US" dirty="0"/>
              <a:t>Thinking/remember</a:t>
            </a:r>
          </a:p>
          <a:p>
            <a:endParaRPr lang="en-US" dirty="0"/>
          </a:p>
          <a:p>
            <a:r>
              <a:rPr lang="en-US" dirty="0"/>
              <a:t>Physical </a:t>
            </a:r>
          </a:p>
          <a:p>
            <a:endParaRPr lang="en-US" dirty="0"/>
          </a:p>
          <a:p>
            <a:r>
              <a:rPr lang="en-US" dirty="0"/>
              <a:t>Emotional/mood</a:t>
            </a:r>
          </a:p>
          <a:p>
            <a:endParaRPr lang="en-US" dirty="0"/>
          </a:p>
          <a:p>
            <a:r>
              <a:rPr lang="en-US" dirty="0"/>
              <a:t>Sleep </a:t>
            </a:r>
          </a:p>
        </p:txBody>
      </p:sp>
    </p:spTree>
    <p:extLst>
      <p:ext uri="{BB962C8B-B14F-4D97-AF65-F5344CB8AC3E}">
        <p14:creationId xmlns:p14="http://schemas.microsoft.com/office/powerpoint/2010/main" val="57042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BC4AD-47B1-46DF-BBED-9D9FEBAA0E2C}"/>
              </a:ext>
            </a:extLst>
          </p:cNvPr>
          <p:cNvSpPr>
            <a:spLocks noGrp="1"/>
          </p:cNvSpPr>
          <p:nvPr>
            <p:ph type="title"/>
          </p:nvPr>
        </p:nvSpPr>
        <p:spPr/>
        <p:txBody>
          <a:bodyPr/>
          <a:lstStyle/>
          <a:p>
            <a:r>
              <a:rPr lang="en-US" dirty="0"/>
              <a:t>Executive Functioning </a:t>
            </a:r>
          </a:p>
        </p:txBody>
      </p:sp>
      <p:sp>
        <p:nvSpPr>
          <p:cNvPr id="3" name="Content Placeholder 2">
            <a:extLst>
              <a:ext uri="{FF2B5EF4-FFF2-40B4-BE49-F238E27FC236}">
                <a16:creationId xmlns:a16="http://schemas.microsoft.com/office/drawing/2014/main" id="{E3027BAD-05D1-4F62-AAFB-E942F6B9867F}"/>
              </a:ext>
            </a:extLst>
          </p:cNvPr>
          <p:cNvSpPr>
            <a:spLocks noGrp="1"/>
          </p:cNvSpPr>
          <p:nvPr>
            <p:ph idx="1"/>
          </p:nvPr>
        </p:nvSpPr>
        <p:spPr>
          <a:xfrm>
            <a:off x="782091" y="1884408"/>
            <a:ext cx="11178999" cy="4095706"/>
          </a:xfrm>
        </p:spPr>
        <p:txBody>
          <a:bodyPr/>
          <a:lstStyle/>
          <a:p>
            <a:r>
              <a:rPr lang="en-US" dirty="0"/>
              <a:t>Refers to multi-tasking, making decisions, starting/stopping tasks and activities, and processing input from your environment</a:t>
            </a:r>
          </a:p>
          <a:p>
            <a:pPr marL="0" indent="0">
              <a:buNone/>
            </a:pPr>
            <a:endParaRPr lang="en-US" dirty="0"/>
          </a:p>
          <a:p>
            <a:r>
              <a:rPr lang="en-US" dirty="0"/>
              <a:t> All these areas can be affected </a:t>
            </a:r>
          </a:p>
        </p:txBody>
      </p:sp>
    </p:spTree>
    <p:extLst>
      <p:ext uri="{BB962C8B-B14F-4D97-AF65-F5344CB8AC3E}">
        <p14:creationId xmlns:p14="http://schemas.microsoft.com/office/powerpoint/2010/main" val="1197884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760D8-1456-4954-B14C-EE0C4A85FAF0}"/>
              </a:ext>
            </a:extLst>
          </p:cNvPr>
          <p:cNvSpPr>
            <a:spLocks noGrp="1"/>
          </p:cNvSpPr>
          <p:nvPr>
            <p:ph type="title"/>
          </p:nvPr>
        </p:nvSpPr>
        <p:spPr/>
        <p:txBody>
          <a:bodyPr/>
          <a:lstStyle/>
          <a:p>
            <a:r>
              <a:rPr lang="en-US" dirty="0"/>
              <a:t>Other symptoms</a:t>
            </a:r>
          </a:p>
        </p:txBody>
      </p:sp>
      <p:sp>
        <p:nvSpPr>
          <p:cNvPr id="3" name="Content Placeholder 2">
            <a:extLst>
              <a:ext uri="{FF2B5EF4-FFF2-40B4-BE49-F238E27FC236}">
                <a16:creationId xmlns:a16="http://schemas.microsoft.com/office/drawing/2014/main" id="{84F7DD40-4D77-41EE-AF14-D6A52F4C0551}"/>
              </a:ext>
            </a:extLst>
          </p:cNvPr>
          <p:cNvSpPr>
            <a:spLocks noGrp="1"/>
          </p:cNvSpPr>
          <p:nvPr>
            <p:ph idx="1"/>
          </p:nvPr>
        </p:nvSpPr>
        <p:spPr>
          <a:xfrm>
            <a:off x="782092" y="1884407"/>
            <a:ext cx="10092096" cy="5547333"/>
          </a:xfrm>
        </p:spPr>
        <p:txBody>
          <a:bodyPr>
            <a:normAutofit/>
          </a:bodyPr>
          <a:lstStyle/>
          <a:p>
            <a:r>
              <a:rPr lang="en-US" sz="3600" dirty="0"/>
              <a:t>Issues staying focused on certain tasks</a:t>
            </a:r>
          </a:p>
          <a:p>
            <a:r>
              <a:rPr lang="en-US" sz="3600" dirty="0"/>
              <a:t>Difficulty controlling impulses</a:t>
            </a:r>
          </a:p>
          <a:p>
            <a:r>
              <a:rPr lang="en-US" sz="3600" dirty="0"/>
              <a:t>Indecisiveness in situations</a:t>
            </a:r>
          </a:p>
          <a:p>
            <a:r>
              <a:rPr lang="en-US" sz="3600" dirty="0"/>
              <a:t>Poor long-term planning</a:t>
            </a:r>
          </a:p>
          <a:p>
            <a:endParaRPr lang="en-US" dirty="0"/>
          </a:p>
          <a:p>
            <a:pPr marL="0" indent="0">
              <a:buNone/>
            </a:pPr>
            <a:endParaRPr lang="en-US" dirty="0"/>
          </a:p>
        </p:txBody>
      </p:sp>
    </p:spTree>
    <p:extLst>
      <p:ext uri="{BB962C8B-B14F-4D97-AF65-F5344CB8AC3E}">
        <p14:creationId xmlns:p14="http://schemas.microsoft.com/office/powerpoint/2010/main" val="339411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E6396-345B-4A97-8A24-4EAABF12E18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99267DAD-BB62-49B1-A3F6-BA654A87312C}"/>
              </a:ext>
            </a:extLst>
          </p:cNvPr>
          <p:cNvSpPr>
            <a:spLocks noGrp="1"/>
          </p:cNvSpPr>
          <p:nvPr>
            <p:ph idx="1"/>
          </p:nvPr>
        </p:nvSpPr>
        <p:spPr>
          <a:xfrm>
            <a:off x="782092" y="1884408"/>
            <a:ext cx="11215944" cy="4095706"/>
          </a:xfrm>
        </p:spPr>
        <p:txBody>
          <a:bodyPr/>
          <a:lstStyle/>
          <a:p>
            <a:r>
              <a:rPr lang="en-US" dirty="0"/>
              <a:t>In what ways can brain injuries look like other things? </a:t>
            </a:r>
          </a:p>
          <a:p>
            <a:r>
              <a:rPr lang="en-US" dirty="0"/>
              <a:t>Does having a brain injury change who we are?</a:t>
            </a:r>
          </a:p>
          <a:p>
            <a:r>
              <a:rPr lang="en-US" dirty="0"/>
              <a:t>Does having a brain injury define us? </a:t>
            </a:r>
          </a:p>
        </p:txBody>
      </p:sp>
    </p:spTree>
    <p:extLst>
      <p:ext uri="{BB962C8B-B14F-4D97-AF65-F5344CB8AC3E}">
        <p14:creationId xmlns:p14="http://schemas.microsoft.com/office/powerpoint/2010/main" val="379971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03735-8F37-4ECE-BDFA-2E2BEF0DB5B5}"/>
              </a:ext>
            </a:extLst>
          </p:cNvPr>
          <p:cNvSpPr>
            <a:spLocks noGrp="1"/>
          </p:cNvSpPr>
          <p:nvPr>
            <p:ph type="title"/>
          </p:nvPr>
        </p:nvSpPr>
        <p:spPr/>
        <p:txBody>
          <a:bodyPr/>
          <a:lstStyle/>
          <a:p>
            <a:r>
              <a:rPr lang="en-US" dirty="0"/>
              <a:t>Discussion </a:t>
            </a:r>
          </a:p>
        </p:txBody>
      </p:sp>
      <p:sp>
        <p:nvSpPr>
          <p:cNvPr id="3" name="Content Placeholder 2">
            <a:extLst>
              <a:ext uri="{FF2B5EF4-FFF2-40B4-BE49-F238E27FC236}">
                <a16:creationId xmlns:a16="http://schemas.microsoft.com/office/drawing/2014/main" id="{660E495C-16EF-4D87-BB0F-243DC1F56D7A}"/>
              </a:ext>
            </a:extLst>
          </p:cNvPr>
          <p:cNvSpPr>
            <a:spLocks noGrp="1"/>
          </p:cNvSpPr>
          <p:nvPr>
            <p:ph idx="1"/>
          </p:nvPr>
        </p:nvSpPr>
        <p:spPr>
          <a:xfrm>
            <a:off x="782092" y="1884408"/>
            <a:ext cx="10864963" cy="4095706"/>
          </a:xfrm>
        </p:spPr>
        <p:txBody>
          <a:bodyPr/>
          <a:lstStyle/>
          <a:p>
            <a:r>
              <a:rPr lang="en-US" dirty="0"/>
              <a:t>How do we tell the difference between symptoms and other internal stimuli?</a:t>
            </a:r>
          </a:p>
          <a:p>
            <a:endParaRPr lang="en-US" dirty="0"/>
          </a:p>
          <a:p>
            <a:r>
              <a:rPr lang="en-US" dirty="0"/>
              <a:t>How do we explain our symptoms to ourselves and others?</a:t>
            </a:r>
          </a:p>
        </p:txBody>
      </p:sp>
    </p:spTree>
    <p:extLst>
      <p:ext uri="{BB962C8B-B14F-4D97-AF65-F5344CB8AC3E}">
        <p14:creationId xmlns:p14="http://schemas.microsoft.com/office/powerpoint/2010/main" val="4041233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59CDE-F1BD-475D-BB94-03200D62A389}"/>
              </a:ext>
            </a:extLst>
          </p:cNvPr>
          <p:cNvSpPr>
            <a:spLocks noGrp="1"/>
          </p:cNvSpPr>
          <p:nvPr>
            <p:ph type="title"/>
          </p:nvPr>
        </p:nvSpPr>
        <p:spPr/>
        <p:txBody>
          <a:bodyPr/>
          <a:lstStyle/>
          <a:p>
            <a:r>
              <a:rPr lang="en-US" dirty="0"/>
              <a:t>Example Explanation </a:t>
            </a:r>
          </a:p>
        </p:txBody>
      </p:sp>
      <p:sp>
        <p:nvSpPr>
          <p:cNvPr id="3" name="Content Placeholder 2">
            <a:extLst>
              <a:ext uri="{FF2B5EF4-FFF2-40B4-BE49-F238E27FC236}">
                <a16:creationId xmlns:a16="http://schemas.microsoft.com/office/drawing/2014/main" id="{CFC0D9B9-B291-42BA-97E8-D48DF5CF5EE8}"/>
              </a:ext>
            </a:extLst>
          </p:cNvPr>
          <p:cNvSpPr>
            <a:spLocks noGrp="1"/>
          </p:cNvSpPr>
          <p:nvPr>
            <p:ph idx="1"/>
          </p:nvPr>
        </p:nvSpPr>
        <p:spPr>
          <a:xfrm>
            <a:off x="782091" y="1595394"/>
            <a:ext cx="10818781" cy="4848086"/>
          </a:xfrm>
        </p:spPr>
        <p:txBody>
          <a:bodyPr>
            <a:normAutofit/>
          </a:bodyPr>
          <a:lstStyle/>
          <a:p>
            <a:pPr marL="0" indent="0">
              <a:buNone/>
            </a:pPr>
            <a:r>
              <a:rPr lang="en-US" dirty="0"/>
              <a:t>Due to an injury to my brain, I sometimes have trouble remembering things and staying on track. As a result, I may need reminders and it may take me longer to read something, or to complete tasks, than it used to. What I need from you to help me is to_____________________________________________________.</a:t>
            </a:r>
            <a:r>
              <a:rPr lang="en-US" i="1" dirty="0"/>
              <a:t> </a:t>
            </a:r>
            <a:r>
              <a:rPr lang="en-US" dirty="0"/>
              <a:t>I ask you to be patient with me as I learn how to function with these changes in my brain.</a:t>
            </a:r>
          </a:p>
        </p:txBody>
      </p:sp>
    </p:spTree>
    <p:extLst>
      <p:ext uri="{BB962C8B-B14F-4D97-AF65-F5344CB8AC3E}">
        <p14:creationId xmlns:p14="http://schemas.microsoft.com/office/powerpoint/2010/main" val="143910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C921B-583F-4ADA-B6CA-B2710B4C44F4}"/>
              </a:ext>
            </a:extLst>
          </p:cNvPr>
          <p:cNvSpPr>
            <a:spLocks noGrp="1"/>
          </p:cNvSpPr>
          <p:nvPr>
            <p:ph type="title"/>
          </p:nvPr>
        </p:nvSpPr>
        <p:spPr/>
        <p:txBody>
          <a:bodyPr/>
          <a:lstStyle/>
          <a:p>
            <a:r>
              <a:rPr lang="en-US" dirty="0"/>
              <a:t>Turn to…</a:t>
            </a:r>
          </a:p>
        </p:txBody>
      </p:sp>
      <p:pic>
        <p:nvPicPr>
          <p:cNvPr id="4" name="Content Placeholder 3">
            <a:extLst>
              <a:ext uri="{FF2B5EF4-FFF2-40B4-BE49-F238E27FC236}">
                <a16:creationId xmlns:a16="http://schemas.microsoft.com/office/drawing/2014/main" id="{FC935271-EFA4-479C-A615-C20421BC6644}"/>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466164" y="1398493"/>
            <a:ext cx="3783106" cy="4725055"/>
          </a:xfrm>
          <a:prstGeom prst="rect">
            <a:avLst/>
          </a:prstGeom>
        </p:spPr>
      </p:pic>
      <p:sp>
        <p:nvSpPr>
          <p:cNvPr id="5" name="TextBox 4">
            <a:extLst>
              <a:ext uri="{FF2B5EF4-FFF2-40B4-BE49-F238E27FC236}">
                <a16:creationId xmlns:a16="http://schemas.microsoft.com/office/drawing/2014/main" id="{D5B8FC7C-289D-435F-947F-C83A97F9F5FE}"/>
              </a:ext>
            </a:extLst>
          </p:cNvPr>
          <p:cNvSpPr txBox="1"/>
          <p:nvPr/>
        </p:nvSpPr>
        <p:spPr>
          <a:xfrm>
            <a:off x="5508814" y="1775012"/>
            <a:ext cx="4867835" cy="4431983"/>
          </a:xfrm>
          <a:prstGeom prst="rect">
            <a:avLst/>
          </a:prstGeom>
          <a:noFill/>
        </p:spPr>
        <p:txBody>
          <a:bodyPr wrap="square" rtlCol="0">
            <a:spAutoFit/>
          </a:bodyPr>
          <a:lstStyle/>
          <a:p>
            <a:r>
              <a:rPr lang="en-US" sz="2400" dirty="0"/>
              <a:t>Partner up</a:t>
            </a:r>
          </a:p>
          <a:p>
            <a:endParaRPr lang="en-US" sz="2400" dirty="0"/>
          </a:p>
          <a:p>
            <a:r>
              <a:rPr lang="en-US" sz="2400" dirty="0"/>
              <a:t>with partner discuss: </a:t>
            </a:r>
          </a:p>
          <a:p>
            <a:endParaRPr lang="en-US" sz="2400" dirty="0"/>
          </a:p>
          <a:p>
            <a:r>
              <a:rPr lang="en-US" sz="2400" dirty="0">
                <a:highlight>
                  <a:srgbClr val="FFFF00"/>
                </a:highlight>
              </a:rPr>
              <a:t>*When have you noticed symptoms happening? </a:t>
            </a:r>
          </a:p>
          <a:p>
            <a:endParaRPr lang="en-US" sz="2400" dirty="0">
              <a:highlight>
                <a:srgbClr val="FFFF00"/>
              </a:highlight>
            </a:endParaRPr>
          </a:p>
          <a:p>
            <a:r>
              <a:rPr lang="en-US" sz="2400" dirty="0">
                <a:highlight>
                  <a:srgbClr val="FFFF00"/>
                </a:highlight>
              </a:rPr>
              <a:t>*What makes them better or worse? </a:t>
            </a:r>
          </a:p>
          <a:p>
            <a:endParaRPr lang="en-US" sz="2400" dirty="0"/>
          </a:p>
          <a:p>
            <a:r>
              <a:rPr lang="en-US" sz="2400" dirty="0"/>
              <a:t>You will report for your partner </a:t>
            </a:r>
          </a:p>
          <a:p>
            <a:endParaRPr lang="en-US" dirty="0"/>
          </a:p>
        </p:txBody>
      </p:sp>
    </p:spTree>
    <p:extLst>
      <p:ext uri="{BB962C8B-B14F-4D97-AF65-F5344CB8AC3E}">
        <p14:creationId xmlns:p14="http://schemas.microsoft.com/office/powerpoint/2010/main" val="2937041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580</TotalTime>
  <Words>500</Words>
  <Application>Microsoft Office PowerPoint</Application>
  <PresentationFormat>Widescreen</PresentationFormat>
  <Paragraphs>42</Paragraphs>
  <Slides>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MS PGothic</vt:lpstr>
      <vt:lpstr>Arial</vt:lpstr>
      <vt:lpstr>Calibri</vt:lpstr>
      <vt:lpstr>Century Gothic</vt:lpstr>
      <vt:lpstr>Gill Sans</vt:lpstr>
      <vt:lpstr>Palatino</vt:lpstr>
      <vt:lpstr>Wingdings 3</vt:lpstr>
      <vt:lpstr>Ion Boardroom</vt:lpstr>
      <vt:lpstr>TBI Symptom Education </vt:lpstr>
      <vt:lpstr>Executive Functioning </vt:lpstr>
      <vt:lpstr>Other symptoms</vt:lpstr>
      <vt:lpstr>Discussion</vt:lpstr>
      <vt:lpstr>Discussion </vt:lpstr>
      <vt:lpstr>Example Explanation </vt:lpstr>
      <vt:lpstr>Turn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PREVENTION</dc:title>
  <dc:creator>Amber Buzick</dc:creator>
  <cp:lastModifiedBy>Endres, Carly</cp:lastModifiedBy>
  <cp:revision>50</cp:revision>
  <dcterms:created xsi:type="dcterms:W3CDTF">2021-02-18T14:47:47Z</dcterms:created>
  <dcterms:modified xsi:type="dcterms:W3CDTF">2023-07-18T19:07:39Z</dcterms:modified>
</cp:coreProperties>
</file>